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E90318-73A7-4967-A81E-2F23BFC5D959}">
  <a:tblStyle styleId="{3EE90318-73A7-4967-A81E-2F23BFC5D9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avenPro-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7184963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7184963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7184963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7184963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71adf11af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71adf11af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ab105de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ab105de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71849633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71849633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ab105de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ab105de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98673fa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98673fa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7184963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7184963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731eaff4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731eaff4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71adf11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71adf11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71adf11af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71adf11af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71adf11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71adf11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71849633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71849633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71adf11a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71adf11a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7165688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7165688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7184963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7184963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kimjihoo/coronavirusdataset?fbclid=IwAR1V1oLbBY3gako_2s27chpybGrF8l5eH7NWyj685Ol9BKNyqJ0Ym-YCThw" TargetMode="External"/><Relationship Id="rId4" Type="http://schemas.openxmlformats.org/officeDocument/2006/relationships/hyperlink" Target="https://www.kaggle.com/datasets/allen-institute-for-ai/CORD-19-research-challenge?select=metadata.csv"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57950" y="1635288"/>
            <a:ext cx="4255500" cy="18729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 sz="4000"/>
              <a:t>Final Project</a:t>
            </a:r>
            <a:endParaRPr sz="4000"/>
          </a:p>
          <a:p>
            <a:pPr indent="0" lvl="0" marL="0" rtl="0" algn="l">
              <a:lnSpc>
                <a:spcPct val="115000"/>
              </a:lnSpc>
              <a:spcBef>
                <a:spcPts val="0"/>
              </a:spcBef>
              <a:spcAft>
                <a:spcPts val="0"/>
              </a:spcAft>
              <a:buNone/>
            </a:pPr>
            <a:r>
              <a:rPr b="0" lang="en" sz="4000"/>
              <a:t>Group 5</a:t>
            </a:r>
            <a:r>
              <a:rPr lang="en" sz="4000"/>
              <a:t> </a:t>
            </a:r>
            <a:endParaRPr sz="4000"/>
          </a:p>
        </p:txBody>
      </p:sp>
      <p:sp>
        <p:nvSpPr>
          <p:cNvPr id="278" name="Google Shape;278;p13"/>
          <p:cNvSpPr txBox="1"/>
          <p:nvPr>
            <p:ph idx="1" type="subTitle"/>
          </p:nvPr>
        </p:nvSpPr>
        <p:spPr>
          <a:xfrm>
            <a:off x="457950" y="3895175"/>
            <a:ext cx="8317800" cy="113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t>Denis Akbari, Javier Gutierrez, &amp; </a:t>
            </a:r>
            <a:r>
              <a:rPr lang="en" sz="2000"/>
              <a:t>Esdras Solorzano</a:t>
            </a:r>
            <a:endParaRPr sz="2000"/>
          </a:p>
          <a:p>
            <a:pPr indent="0" lvl="0" marL="0" rtl="0" algn="l">
              <a:lnSpc>
                <a:spcPct val="115000"/>
              </a:lnSpc>
              <a:spcBef>
                <a:spcPts val="0"/>
              </a:spcBef>
              <a:spcAft>
                <a:spcPts val="0"/>
              </a:spcAft>
              <a:buNone/>
            </a:pPr>
            <a:r>
              <a:rPr lang="en" sz="2000"/>
              <a:t>CIS 4560-01</a:t>
            </a:r>
            <a:endParaRPr sz="2000"/>
          </a:p>
          <a:p>
            <a:pPr indent="0" lvl="0" marL="0" rtl="0" algn="l">
              <a:lnSpc>
                <a:spcPct val="115000"/>
              </a:lnSpc>
              <a:spcBef>
                <a:spcPts val="0"/>
              </a:spcBef>
              <a:spcAft>
                <a:spcPts val="0"/>
              </a:spcAft>
              <a:buNone/>
            </a:pPr>
            <a:r>
              <a:rPr lang="en" sz="2000"/>
              <a:t>Professor Jongwook Woo</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22"/>
          <p:cNvPicPr preferRelativeResize="0"/>
          <p:nvPr/>
        </p:nvPicPr>
        <p:blipFill>
          <a:blip r:embed="rId3">
            <a:alphaModFix/>
          </a:blip>
          <a:stretch>
            <a:fillRect/>
          </a:stretch>
        </p:blipFill>
        <p:spPr>
          <a:xfrm>
            <a:off x="0" y="113700"/>
            <a:ext cx="9144000" cy="2286000"/>
          </a:xfrm>
          <a:prstGeom prst="rect">
            <a:avLst/>
          </a:prstGeom>
          <a:noFill/>
          <a:ln>
            <a:noFill/>
          </a:ln>
        </p:spPr>
      </p:pic>
      <p:sp>
        <p:nvSpPr>
          <p:cNvPr id="357" name="Google Shape;357;p22"/>
          <p:cNvSpPr txBox="1"/>
          <p:nvPr>
            <p:ph idx="4294967295" type="body"/>
          </p:nvPr>
        </p:nvSpPr>
        <p:spPr>
          <a:xfrm>
            <a:off x="0" y="2399700"/>
            <a:ext cx="9144000" cy="274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The </a:t>
            </a:r>
            <a:r>
              <a:rPr b="1" lang="en" sz="1800"/>
              <a:t>TimeGender table</a:t>
            </a:r>
            <a:r>
              <a:rPr lang="en" sz="1800"/>
              <a:t> gives us: </a:t>
            </a:r>
            <a:endParaRPr sz="1800"/>
          </a:p>
          <a:p>
            <a:pPr indent="-342900" lvl="0" marL="457200" rtl="0" algn="l">
              <a:lnSpc>
                <a:spcPct val="115000"/>
              </a:lnSpc>
              <a:spcBef>
                <a:spcPts val="1200"/>
              </a:spcBef>
              <a:spcAft>
                <a:spcPts val="0"/>
              </a:spcAft>
              <a:buSzPts val="1800"/>
              <a:buChar char="●"/>
            </a:pPr>
            <a:r>
              <a:rPr lang="en" sz="1800"/>
              <a:t>The ‘curdate’ of when the patient went to get tested. </a:t>
            </a:r>
            <a:endParaRPr sz="1800"/>
          </a:p>
          <a:p>
            <a:pPr indent="-342900" lvl="0" marL="457200" rtl="0" algn="l">
              <a:lnSpc>
                <a:spcPct val="115000"/>
              </a:lnSpc>
              <a:spcBef>
                <a:spcPts val="0"/>
              </a:spcBef>
              <a:spcAft>
                <a:spcPts val="0"/>
              </a:spcAft>
              <a:buSzPts val="1800"/>
              <a:buChar char="●"/>
            </a:pPr>
            <a:r>
              <a:rPr lang="en" sz="1800"/>
              <a:t>‘curtime’ column provides us with the time based on this formula Time (0 = AM 12:00 / 16 = PM 04:00). </a:t>
            </a:r>
            <a:endParaRPr sz="1800"/>
          </a:p>
          <a:p>
            <a:pPr indent="-342900" lvl="0" marL="457200" rtl="0" algn="l">
              <a:lnSpc>
                <a:spcPct val="115000"/>
              </a:lnSpc>
              <a:spcBef>
                <a:spcPts val="0"/>
              </a:spcBef>
              <a:spcAft>
                <a:spcPts val="0"/>
              </a:spcAft>
              <a:buSzPts val="1800"/>
              <a:buChar char="●"/>
            </a:pPr>
            <a:r>
              <a:rPr lang="en" sz="1800"/>
              <a:t>The ‘sex’ column shows us the gender of the patient. </a:t>
            </a:r>
            <a:endParaRPr sz="1800"/>
          </a:p>
          <a:p>
            <a:pPr indent="-342900" lvl="0" marL="457200" rtl="0" algn="l">
              <a:lnSpc>
                <a:spcPct val="115000"/>
              </a:lnSpc>
              <a:spcBef>
                <a:spcPts val="0"/>
              </a:spcBef>
              <a:spcAft>
                <a:spcPts val="0"/>
              </a:spcAft>
              <a:buSzPts val="1800"/>
              <a:buChar char="●"/>
            </a:pPr>
            <a:r>
              <a:rPr lang="en" sz="1800"/>
              <a:t>‘confirmed’ column gives us the accumulated confirmed number of cases who are infected. </a:t>
            </a:r>
            <a:endParaRPr sz="1800"/>
          </a:p>
          <a:p>
            <a:pPr indent="-342900" lvl="0" marL="457200" rtl="0" algn="l">
              <a:lnSpc>
                <a:spcPct val="115000"/>
              </a:lnSpc>
              <a:spcBef>
                <a:spcPts val="0"/>
              </a:spcBef>
              <a:spcAft>
                <a:spcPts val="0"/>
              </a:spcAft>
              <a:buSzPts val="1800"/>
              <a:buChar char="●"/>
            </a:pPr>
            <a:r>
              <a:rPr lang="en" sz="1800"/>
              <a:t>The ‘deceased’ column gives us an accumulated number of deaths.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3"/>
          <p:cNvSpPr txBox="1"/>
          <p:nvPr>
            <p:ph idx="4294967295" type="body"/>
          </p:nvPr>
        </p:nvSpPr>
        <p:spPr>
          <a:xfrm>
            <a:off x="0" y="451350"/>
            <a:ext cx="9299700" cy="48144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The ‘patientId’ to identify patients quickly in a database. </a:t>
            </a:r>
            <a:endParaRPr sz="2000"/>
          </a:p>
          <a:p>
            <a:pPr indent="-355600" lvl="0" marL="457200" rtl="0" algn="l">
              <a:lnSpc>
                <a:spcPct val="100000"/>
              </a:lnSpc>
              <a:spcBef>
                <a:spcPts val="0"/>
              </a:spcBef>
              <a:spcAft>
                <a:spcPts val="0"/>
              </a:spcAft>
              <a:buSzPts val="2000"/>
              <a:buChar char="●"/>
            </a:pPr>
            <a:r>
              <a:rPr lang="en" sz="2000"/>
              <a:t>The ‘sex’ column provides us with the gender of the patient. </a:t>
            </a:r>
            <a:endParaRPr sz="2000"/>
          </a:p>
          <a:p>
            <a:pPr indent="-355600" lvl="0" marL="457200" rtl="0" algn="l">
              <a:lnSpc>
                <a:spcPct val="100000"/>
              </a:lnSpc>
              <a:spcBef>
                <a:spcPts val="0"/>
              </a:spcBef>
              <a:spcAft>
                <a:spcPts val="0"/>
              </a:spcAft>
              <a:buSzPts val="2000"/>
              <a:buChar char="●"/>
            </a:pPr>
            <a:r>
              <a:rPr lang="en" sz="2000"/>
              <a:t>The ‘age’ column gives the age of the patient. </a:t>
            </a:r>
            <a:endParaRPr sz="2000"/>
          </a:p>
          <a:p>
            <a:pPr indent="-355600" lvl="0" marL="457200" rtl="0" algn="l">
              <a:lnSpc>
                <a:spcPct val="100000"/>
              </a:lnSpc>
              <a:spcBef>
                <a:spcPts val="0"/>
              </a:spcBef>
              <a:spcAft>
                <a:spcPts val="0"/>
              </a:spcAft>
              <a:buSzPts val="2000"/>
              <a:buChar char="●"/>
            </a:pPr>
            <a:r>
              <a:rPr lang="en" sz="2000"/>
              <a:t>The ‘country’ and 'province' column shows where the patient resides. </a:t>
            </a:r>
            <a:endParaRPr sz="2000"/>
          </a:p>
          <a:p>
            <a:pPr indent="-355600" lvl="0" marL="457200" rtl="0" algn="l">
              <a:lnSpc>
                <a:spcPct val="100000"/>
              </a:lnSpc>
              <a:spcBef>
                <a:spcPts val="0"/>
              </a:spcBef>
              <a:spcAft>
                <a:spcPts val="0"/>
              </a:spcAft>
              <a:buSzPts val="2000"/>
              <a:buChar char="●"/>
            </a:pPr>
            <a:r>
              <a:rPr lang="en" sz="2000"/>
              <a:t>The ‘city’ column provides us with the city the patient lives in. </a:t>
            </a:r>
            <a:endParaRPr sz="2000"/>
          </a:p>
          <a:p>
            <a:pPr indent="-355600" lvl="0" marL="457200" rtl="0" algn="l">
              <a:lnSpc>
                <a:spcPct val="100000"/>
              </a:lnSpc>
              <a:spcBef>
                <a:spcPts val="0"/>
              </a:spcBef>
              <a:spcAft>
                <a:spcPts val="0"/>
              </a:spcAft>
              <a:buSzPts val="2000"/>
              <a:buChar char="●"/>
            </a:pPr>
            <a:r>
              <a:rPr lang="en" sz="2000"/>
              <a:t>The ‘infection_case’ column gives us the cause of the infection. </a:t>
            </a:r>
            <a:endParaRPr sz="2000"/>
          </a:p>
          <a:p>
            <a:pPr indent="-355600" lvl="0" marL="457200" rtl="0" algn="l">
              <a:lnSpc>
                <a:spcPct val="100000"/>
              </a:lnSpc>
              <a:spcBef>
                <a:spcPts val="0"/>
              </a:spcBef>
              <a:spcAft>
                <a:spcPts val="0"/>
              </a:spcAft>
              <a:buSzPts val="2000"/>
              <a:buChar char="●"/>
            </a:pPr>
            <a:r>
              <a:rPr lang="en" sz="2000"/>
              <a:t>The ‘infectedby’ column provides us with the ID of who infected the patient. </a:t>
            </a:r>
            <a:endParaRPr sz="2000"/>
          </a:p>
          <a:p>
            <a:pPr indent="-355600" lvl="0" marL="457200" rtl="0" algn="l">
              <a:lnSpc>
                <a:spcPct val="100000"/>
              </a:lnSpc>
              <a:spcBef>
                <a:spcPts val="0"/>
              </a:spcBef>
              <a:spcAft>
                <a:spcPts val="0"/>
              </a:spcAft>
              <a:buSzPts val="2000"/>
              <a:buChar char="●"/>
            </a:pPr>
            <a:r>
              <a:rPr lang="en" sz="2000"/>
              <a:t>The ‘contact_number’ column provides us with the number of contacts with people. </a:t>
            </a:r>
            <a:endParaRPr sz="2000"/>
          </a:p>
          <a:p>
            <a:pPr indent="-355600" lvl="0" marL="457200" rtl="0" algn="l">
              <a:lnSpc>
                <a:spcPct val="100000"/>
              </a:lnSpc>
              <a:spcBef>
                <a:spcPts val="0"/>
              </a:spcBef>
              <a:spcAft>
                <a:spcPts val="0"/>
              </a:spcAft>
              <a:buSzPts val="2000"/>
              <a:buChar char="●"/>
            </a:pPr>
            <a:r>
              <a:rPr lang="en" sz="2000"/>
              <a:t>The ‘symptom_onset_date’ column gives us the symptoms the patient was feeling the day of the test. </a:t>
            </a:r>
            <a:endParaRPr sz="2000"/>
          </a:p>
          <a:p>
            <a:pPr indent="-355600" lvl="0" marL="457200" rtl="0" algn="l">
              <a:lnSpc>
                <a:spcPct val="100000"/>
              </a:lnSpc>
              <a:spcBef>
                <a:spcPts val="0"/>
              </a:spcBef>
              <a:spcAft>
                <a:spcPts val="0"/>
              </a:spcAft>
              <a:buSzPts val="2000"/>
              <a:buChar char="●"/>
            </a:pPr>
            <a:r>
              <a:rPr lang="en" sz="2000"/>
              <a:t>The ‘confirmed_date’ shows us the date of being a confirmed case. </a:t>
            </a:r>
            <a:endParaRPr sz="2000"/>
          </a:p>
          <a:p>
            <a:pPr indent="-355600" lvl="0" marL="457200" rtl="0" algn="l">
              <a:lnSpc>
                <a:spcPct val="100000"/>
              </a:lnSpc>
              <a:spcBef>
                <a:spcPts val="0"/>
              </a:spcBef>
              <a:spcAft>
                <a:spcPts val="0"/>
              </a:spcAft>
              <a:buSzPts val="2000"/>
              <a:buChar char="●"/>
            </a:pPr>
            <a:r>
              <a:rPr lang="en" sz="2000"/>
              <a:t>The ‘released_date’ indicates the date of being released. </a:t>
            </a:r>
            <a:endParaRPr sz="2000"/>
          </a:p>
          <a:p>
            <a:pPr indent="-355600" lvl="0" marL="457200" rtl="0" algn="l">
              <a:lnSpc>
                <a:spcPct val="100000"/>
              </a:lnSpc>
              <a:spcBef>
                <a:spcPts val="0"/>
              </a:spcBef>
              <a:spcAft>
                <a:spcPts val="0"/>
              </a:spcAft>
              <a:buSzPts val="2000"/>
              <a:buChar char="●"/>
            </a:pPr>
            <a:r>
              <a:rPr lang="en" sz="2000"/>
              <a:t>The ‘deceased_date’ shows us the date of deceased. ‘state’ shows us the state of being isolated / deceased / released.</a:t>
            </a:r>
            <a:endParaRPr sz="2000"/>
          </a:p>
        </p:txBody>
      </p:sp>
      <p:sp>
        <p:nvSpPr>
          <p:cNvPr id="363" name="Google Shape;363;p23"/>
          <p:cNvSpPr txBox="1"/>
          <p:nvPr/>
        </p:nvSpPr>
        <p:spPr>
          <a:xfrm>
            <a:off x="0" y="0"/>
            <a:ext cx="747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Nunito"/>
                <a:ea typeface="Nunito"/>
                <a:cs typeface="Nunito"/>
                <a:sym typeface="Nunito"/>
              </a:rPr>
              <a:t>PatientInfo Table</a:t>
            </a:r>
            <a:endParaRPr b="1" sz="23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4"/>
          <p:cNvSpPr txBox="1"/>
          <p:nvPr>
            <p:ph type="title"/>
          </p:nvPr>
        </p:nvSpPr>
        <p:spPr>
          <a:xfrm>
            <a:off x="1190975" y="265700"/>
            <a:ext cx="52407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a:t>
            </a:r>
            <a:r>
              <a:rPr lang="en"/>
              <a:t>Spatial Visualization</a:t>
            </a:r>
            <a:endParaRPr/>
          </a:p>
        </p:txBody>
      </p:sp>
      <p:sp>
        <p:nvSpPr>
          <p:cNvPr id="369" name="Google Shape;369;p24"/>
          <p:cNvSpPr txBox="1"/>
          <p:nvPr>
            <p:ph idx="1" type="body"/>
          </p:nvPr>
        </p:nvSpPr>
        <p:spPr>
          <a:xfrm>
            <a:off x="85325" y="1368450"/>
            <a:ext cx="3313500" cy="367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Location set to ‘city’</a:t>
            </a:r>
            <a:endParaRPr sz="2000"/>
          </a:p>
          <a:p>
            <a:pPr indent="-355600" lvl="0" marL="457200" rtl="0" algn="l">
              <a:spcBef>
                <a:spcPts val="0"/>
              </a:spcBef>
              <a:spcAft>
                <a:spcPts val="0"/>
              </a:spcAft>
              <a:buSzPts val="2000"/>
              <a:buChar char="●"/>
            </a:pPr>
            <a:r>
              <a:rPr lang="en" sz="2000"/>
              <a:t>Category set to ‘age’</a:t>
            </a:r>
            <a:endParaRPr sz="2000"/>
          </a:p>
          <a:p>
            <a:pPr indent="-355600" lvl="0" marL="457200" rtl="0" algn="l">
              <a:spcBef>
                <a:spcPts val="0"/>
              </a:spcBef>
              <a:spcAft>
                <a:spcPts val="0"/>
              </a:spcAft>
              <a:buSzPts val="2000"/>
              <a:buChar char="●"/>
            </a:pPr>
            <a:r>
              <a:rPr lang="en" sz="2000"/>
              <a:t>Time set to ‘confirmed_date’</a:t>
            </a:r>
            <a:endParaRPr sz="2000"/>
          </a:p>
          <a:p>
            <a:pPr indent="-355600" lvl="0" marL="457200" rtl="0" algn="l">
              <a:spcBef>
                <a:spcPts val="0"/>
              </a:spcBef>
              <a:spcAft>
                <a:spcPts val="0"/>
              </a:spcAft>
              <a:buSzPts val="2000"/>
              <a:buChar char="●"/>
            </a:pPr>
            <a:r>
              <a:rPr lang="en" sz="2000"/>
              <a:t>This map tells us the number of people in their age group who had confirmed cases of Covid-19 in certain cities in South Korea.</a:t>
            </a:r>
            <a:endParaRPr sz="2000"/>
          </a:p>
        </p:txBody>
      </p:sp>
      <p:pic>
        <p:nvPicPr>
          <p:cNvPr id="370" name="Google Shape;370;p24"/>
          <p:cNvPicPr preferRelativeResize="0"/>
          <p:nvPr/>
        </p:nvPicPr>
        <p:blipFill>
          <a:blip r:embed="rId3">
            <a:alphaModFix/>
          </a:blip>
          <a:stretch>
            <a:fillRect/>
          </a:stretch>
        </p:blipFill>
        <p:spPr>
          <a:xfrm>
            <a:off x="3310275" y="1102100"/>
            <a:ext cx="5758027" cy="3945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5"/>
          <p:cNvSpPr txBox="1"/>
          <p:nvPr>
            <p:ph idx="1" type="body"/>
          </p:nvPr>
        </p:nvSpPr>
        <p:spPr>
          <a:xfrm>
            <a:off x="159850" y="1288225"/>
            <a:ext cx="2670600" cy="3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top 5 age ranges with the most confirmed Covid-19 cases in South Korea are:</a:t>
            </a:r>
            <a:endParaRPr sz="2000"/>
          </a:p>
          <a:p>
            <a:pPr indent="-355600" lvl="0" marL="457200" rtl="0" algn="l">
              <a:spcBef>
                <a:spcPts val="1200"/>
              </a:spcBef>
              <a:spcAft>
                <a:spcPts val="0"/>
              </a:spcAft>
              <a:buSzPts val="2000"/>
              <a:buChar char="●"/>
            </a:pPr>
            <a:r>
              <a:rPr lang="en" sz="2000"/>
              <a:t>20s</a:t>
            </a:r>
            <a:endParaRPr sz="2000"/>
          </a:p>
          <a:p>
            <a:pPr indent="-355600" lvl="0" marL="457200" rtl="0" algn="l">
              <a:spcBef>
                <a:spcPts val="0"/>
              </a:spcBef>
              <a:spcAft>
                <a:spcPts val="0"/>
              </a:spcAft>
              <a:buSzPts val="2000"/>
              <a:buChar char="●"/>
            </a:pPr>
            <a:r>
              <a:rPr lang="en" sz="2000"/>
              <a:t>40s</a:t>
            </a:r>
            <a:endParaRPr sz="2000"/>
          </a:p>
          <a:p>
            <a:pPr indent="-355600" lvl="0" marL="457200" rtl="0" algn="l">
              <a:spcBef>
                <a:spcPts val="0"/>
              </a:spcBef>
              <a:spcAft>
                <a:spcPts val="0"/>
              </a:spcAft>
              <a:buSzPts val="2000"/>
              <a:buChar char="●"/>
            </a:pPr>
            <a:r>
              <a:rPr lang="en" sz="2000"/>
              <a:t>50s</a:t>
            </a:r>
            <a:endParaRPr sz="2000"/>
          </a:p>
          <a:p>
            <a:pPr indent="-355600" lvl="0" marL="457200" rtl="0" algn="l">
              <a:spcBef>
                <a:spcPts val="0"/>
              </a:spcBef>
              <a:spcAft>
                <a:spcPts val="0"/>
              </a:spcAft>
              <a:buSzPts val="2000"/>
              <a:buChar char="●"/>
            </a:pPr>
            <a:r>
              <a:rPr lang="en" sz="2000"/>
              <a:t>80s</a:t>
            </a:r>
            <a:endParaRPr sz="2000"/>
          </a:p>
          <a:p>
            <a:pPr indent="-355600" lvl="0" marL="457200" rtl="0" algn="l">
              <a:spcBef>
                <a:spcPts val="0"/>
              </a:spcBef>
              <a:spcAft>
                <a:spcPts val="0"/>
              </a:spcAft>
              <a:buSzPts val="2000"/>
              <a:buChar char="●"/>
            </a:pPr>
            <a:r>
              <a:rPr lang="en" sz="2000"/>
              <a:t>90s</a:t>
            </a:r>
            <a:endParaRPr sz="2000"/>
          </a:p>
        </p:txBody>
      </p:sp>
      <p:pic>
        <p:nvPicPr>
          <p:cNvPr id="376" name="Google Shape;376;p25"/>
          <p:cNvPicPr preferRelativeResize="0"/>
          <p:nvPr/>
        </p:nvPicPr>
        <p:blipFill>
          <a:blip r:embed="rId3">
            <a:alphaModFix/>
          </a:blip>
          <a:stretch>
            <a:fillRect/>
          </a:stretch>
        </p:blipFill>
        <p:spPr>
          <a:xfrm>
            <a:off x="2970650" y="902700"/>
            <a:ext cx="6100126" cy="4156175"/>
          </a:xfrm>
          <a:prstGeom prst="rect">
            <a:avLst/>
          </a:prstGeom>
          <a:noFill/>
          <a:ln>
            <a:noFill/>
          </a:ln>
        </p:spPr>
      </p:pic>
      <p:sp>
        <p:nvSpPr>
          <p:cNvPr id="377" name="Google Shape;377;p25"/>
          <p:cNvSpPr txBox="1"/>
          <p:nvPr/>
        </p:nvSpPr>
        <p:spPr>
          <a:xfrm>
            <a:off x="1175375" y="169250"/>
            <a:ext cx="708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Top 5 Confirmed Cases’ Age Ranges</a:t>
            </a:r>
            <a:endParaRPr b="1" sz="2800">
              <a:solidFill>
                <a:schemeClr val="dk2"/>
              </a:solidFill>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6"/>
          <p:cNvSpPr txBox="1"/>
          <p:nvPr>
            <p:ph type="title"/>
          </p:nvPr>
        </p:nvSpPr>
        <p:spPr>
          <a:xfrm>
            <a:off x="1228575" y="316475"/>
            <a:ext cx="5353500" cy="708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000000"/>
              </a:buClr>
              <a:buSzPts val="990"/>
              <a:buFont typeface="Arial"/>
              <a:buNone/>
            </a:pPr>
            <a:r>
              <a:rPr lang="en" sz="2820"/>
              <a:t>Tempo-</a:t>
            </a:r>
            <a:r>
              <a:rPr lang="en" sz="2820"/>
              <a:t>Spatial Visualization</a:t>
            </a:r>
            <a:endParaRPr sz="2820"/>
          </a:p>
          <a:p>
            <a:pPr indent="0" lvl="0" marL="0" rtl="0" algn="l">
              <a:spcBef>
                <a:spcPts val="1200"/>
              </a:spcBef>
              <a:spcAft>
                <a:spcPts val="0"/>
              </a:spcAft>
              <a:buSzPts val="990"/>
              <a:buNone/>
            </a:pPr>
            <a:r>
              <a:t/>
            </a:r>
            <a:endParaRPr sz="2520"/>
          </a:p>
        </p:txBody>
      </p:sp>
      <p:sp>
        <p:nvSpPr>
          <p:cNvPr id="383" name="Google Shape;383;p26"/>
          <p:cNvSpPr txBox="1"/>
          <p:nvPr>
            <p:ph idx="1" type="body"/>
          </p:nvPr>
        </p:nvSpPr>
        <p:spPr>
          <a:xfrm>
            <a:off x="0" y="1438600"/>
            <a:ext cx="2990100" cy="358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Location set to ‘city’</a:t>
            </a:r>
            <a:endParaRPr sz="2000"/>
          </a:p>
          <a:p>
            <a:pPr indent="-355600" lvl="0" marL="457200" rtl="0" algn="l">
              <a:spcBef>
                <a:spcPts val="0"/>
              </a:spcBef>
              <a:spcAft>
                <a:spcPts val="0"/>
              </a:spcAft>
              <a:buSzPts val="2000"/>
              <a:buChar char="●"/>
            </a:pPr>
            <a:r>
              <a:rPr lang="en" sz="2000"/>
              <a:t>Category set to ‘age’</a:t>
            </a:r>
            <a:endParaRPr sz="2000"/>
          </a:p>
          <a:p>
            <a:pPr indent="-355600" lvl="0" marL="457200" rtl="0" algn="l">
              <a:spcBef>
                <a:spcPts val="0"/>
              </a:spcBef>
              <a:spcAft>
                <a:spcPts val="0"/>
              </a:spcAft>
              <a:buSzPts val="2000"/>
              <a:buChar char="●"/>
            </a:pPr>
            <a:r>
              <a:rPr lang="en" sz="2000"/>
              <a:t>Time set to ‘deceased_date’</a:t>
            </a:r>
            <a:endParaRPr sz="2000"/>
          </a:p>
          <a:p>
            <a:pPr indent="-355600" lvl="0" marL="457200" rtl="0" algn="l">
              <a:spcBef>
                <a:spcPts val="0"/>
              </a:spcBef>
              <a:spcAft>
                <a:spcPts val="0"/>
              </a:spcAft>
              <a:buSzPts val="2000"/>
              <a:buChar char="●"/>
            </a:pPr>
            <a:r>
              <a:rPr lang="en" sz="2000"/>
              <a:t>This map tells us the number of people in their age range that have passed away from </a:t>
            </a:r>
            <a:r>
              <a:rPr lang="en" sz="2000"/>
              <a:t>Covid-19.</a:t>
            </a:r>
            <a:endParaRPr sz="2000"/>
          </a:p>
        </p:txBody>
      </p:sp>
      <p:pic>
        <p:nvPicPr>
          <p:cNvPr id="384" name="Google Shape;384;p26"/>
          <p:cNvPicPr preferRelativeResize="0"/>
          <p:nvPr/>
        </p:nvPicPr>
        <p:blipFill>
          <a:blip r:embed="rId3">
            <a:alphaModFix/>
          </a:blip>
          <a:stretch>
            <a:fillRect/>
          </a:stretch>
        </p:blipFill>
        <p:spPr>
          <a:xfrm>
            <a:off x="3142500" y="1177475"/>
            <a:ext cx="5953205" cy="38500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7"/>
          <p:cNvSpPr txBox="1"/>
          <p:nvPr>
            <p:ph idx="1" type="body"/>
          </p:nvPr>
        </p:nvSpPr>
        <p:spPr>
          <a:xfrm>
            <a:off x="159850" y="1711475"/>
            <a:ext cx="2783400" cy="331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The t</a:t>
            </a:r>
            <a:r>
              <a:rPr lang="en" sz="2000"/>
              <a:t>op 2 age ranges with the most deceased Covid-19 cases in South Korea are:</a:t>
            </a:r>
            <a:endParaRPr sz="2000"/>
          </a:p>
          <a:p>
            <a:pPr indent="-355600" lvl="0" marL="457200" rtl="0" algn="l">
              <a:spcBef>
                <a:spcPts val="1200"/>
              </a:spcBef>
              <a:spcAft>
                <a:spcPts val="0"/>
              </a:spcAft>
              <a:buSzPts val="2000"/>
              <a:buChar char="●"/>
            </a:pPr>
            <a:r>
              <a:rPr lang="en" sz="2000"/>
              <a:t>50s</a:t>
            </a:r>
            <a:endParaRPr sz="2000"/>
          </a:p>
          <a:p>
            <a:pPr indent="-355600" lvl="0" marL="457200" rtl="0" algn="l">
              <a:spcBef>
                <a:spcPts val="0"/>
              </a:spcBef>
              <a:spcAft>
                <a:spcPts val="0"/>
              </a:spcAft>
              <a:buSzPts val="2000"/>
              <a:buChar char="●"/>
            </a:pPr>
            <a:r>
              <a:rPr lang="en" sz="2000"/>
              <a:t>80s</a:t>
            </a:r>
            <a:endParaRPr sz="2000"/>
          </a:p>
          <a:p>
            <a:pPr indent="0" lvl="0" marL="0" rtl="0" algn="l">
              <a:spcBef>
                <a:spcPts val="1200"/>
              </a:spcBef>
              <a:spcAft>
                <a:spcPts val="1200"/>
              </a:spcAft>
              <a:buNone/>
            </a:pPr>
            <a:r>
              <a:t/>
            </a:r>
            <a:endParaRPr/>
          </a:p>
        </p:txBody>
      </p:sp>
      <p:pic>
        <p:nvPicPr>
          <p:cNvPr id="390" name="Google Shape;390;p27"/>
          <p:cNvPicPr preferRelativeResize="0"/>
          <p:nvPr/>
        </p:nvPicPr>
        <p:blipFill>
          <a:blip r:embed="rId3">
            <a:alphaModFix/>
          </a:blip>
          <a:stretch>
            <a:fillRect/>
          </a:stretch>
        </p:blipFill>
        <p:spPr>
          <a:xfrm>
            <a:off x="3039725" y="930925"/>
            <a:ext cx="5987250" cy="4099749"/>
          </a:xfrm>
          <a:prstGeom prst="rect">
            <a:avLst/>
          </a:prstGeom>
          <a:noFill/>
          <a:ln>
            <a:noFill/>
          </a:ln>
        </p:spPr>
      </p:pic>
      <p:sp>
        <p:nvSpPr>
          <p:cNvPr id="391" name="Google Shape;391;p27"/>
          <p:cNvSpPr txBox="1"/>
          <p:nvPr/>
        </p:nvSpPr>
        <p:spPr>
          <a:xfrm>
            <a:off x="1166000" y="150450"/>
            <a:ext cx="708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Maven Pro"/>
                <a:ea typeface="Maven Pro"/>
                <a:cs typeface="Maven Pro"/>
                <a:sym typeface="Maven Pro"/>
              </a:rPr>
              <a:t>Top 2 Deceased Cases’ Age Ranges</a:t>
            </a:r>
            <a:endParaRPr b="1" sz="2800">
              <a:solidFill>
                <a:schemeClr val="dk2"/>
              </a:solidFill>
              <a:latin typeface="Maven Pro"/>
              <a:ea typeface="Maven Pro"/>
              <a:cs typeface="Maven Pro"/>
              <a:sym typeface="Maven Pr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Chart</a:t>
            </a:r>
            <a:endParaRPr/>
          </a:p>
        </p:txBody>
      </p:sp>
      <p:sp>
        <p:nvSpPr>
          <p:cNvPr id="397" name="Google Shape;397;p28"/>
          <p:cNvSpPr txBox="1"/>
          <p:nvPr>
            <p:ph idx="1" type="body"/>
          </p:nvPr>
        </p:nvSpPr>
        <p:spPr>
          <a:xfrm>
            <a:off x="0" y="1490325"/>
            <a:ext cx="2820900" cy="3531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 this chart we have the total </a:t>
            </a:r>
            <a:r>
              <a:rPr lang="en" sz="2000"/>
              <a:t>amount</a:t>
            </a:r>
            <a:r>
              <a:rPr lang="en" sz="2000"/>
              <a:t> of </a:t>
            </a:r>
            <a:r>
              <a:rPr lang="en" sz="2000"/>
              <a:t>people</a:t>
            </a:r>
            <a:r>
              <a:rPr lang="en" sz="2000"/>
              <a:t> who were marked as </a:t>
            </a:r>
            <a:r>
              <a:rPr lang="en" sz="2000"/>
              <a:t>deceased, isolated, or released after being a confirmed Covid-19 case</a:t>
            </a:r>
            <a:endParaRPr sz="2000"/>
          </a:p>
        </p:txBody>
      </p:sp>
      <p:pic>
        <p:nvPicPr>
          <p:cNvPr id="398" name="Google Shape;398;p28"/>
          <p:cNvPicPr preferRelativeResize="0"/>
          <p:nvPr/>
        </p:nvPicPr>
        <p:blipFill>
          <a:blip r:embed="rId3">
            <a:alphaModFix/>
          </a:blip>
          <a:stretch>
            <a:fillRect/>
          </a:stretch>
        </p:blipFill>
        <p:spPr>
          <a:xfrm>
            <a:off x="2970650" y="1814825"/>
            <a:ext cx="6012925" cy="296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9"/>
          <p:cNvSpPr txBox="1"/>
          <p:nvPr>
            <p:ph type="title"/>
          </p:nvPr>
        </p:nvSpPr>
        <p:spPr>
          <a:xfrm>
            <a:off x="1273375" y="638925"/>
            <a:ext cx="7443300" cy="42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Github link</a:t>
            </a:r>
            <a:endParaRPr sz="3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0" i="1" lang="en" sz="2500"/>
              <a:t>Codes and documents:</a:t>
            </a:r>
            <a:endParaRPr b="0" i="1" sz="2500"/>
          </a:p>
          <a:p>
            <a:pPr indent="0" lvl="0" marL="0" rtl="0" algn="l">
              <a:spcBef>
                <a:spcPts val="0"/>
              </a:spcBef>
              <a:spcAft>
                <a:spcPts val="0"/>
              </a:spcAft>
              <a:buNone/>
            </a:pPr>
            <a:r>
              <a:rPr b="0" lang="en" sz="2500"/>
              <a:t>https://github.com/dakbari2/Group5Project</a:t>
            </a:r>
            <a:endParaRPr b="0"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95100" y="3956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Datasets</a:t>
            </a:r>
            <a:endParaRPr/>
          </a:p>
        </p:txBody>
      </p:sp>
      <p:sp>
        <p:nvSpPr>
          <p:cNvPr id="284" name="Google Shape;284;p14"/>
          <p:cNvSpPr txBox="1"/>
          <p:nvPr>
            <p:ph idx="1" type="body"/>
          </p:nvPr>
        </p:nvSpPr>
        <p:spPr>
          <a:xfrm>
            <a:off x="-74250" y="1344650"/>
            <a:ext cx="9144000" cy="42606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The data set, Data Science for COVID-19, focuses on datasets based on the Coronavirus in South Korea. We chose this data because of the recent pandemic. The dataset we will be using will be age, gender, provinces, status, etc.</a:t>
            </a:r>
            <a:endParaRPr sz="2000"/>
          </a:p>
          <a:p>
            <a:pPr indent="-355600" lvl="0" marL="457200" rtl="0" algn="l">
              <a:lnSpc>
                <a:spcPct val="115000"/>
              </a:lnSpc>
              <a:spcBef>
                <a:spcPts val="0"/>
              </a:spcBef>
              <a:spcAft>
                <a:spcPts val="0"/>
              </a:spcAft>
              <a:buSzPts val="2000"/>
              <a:buChar char="●"/>
            </a:pPr>
            <a:r>
              <a:rPr lang="en" sz="2000"/>
              <a:t>Approximately 10,000 South Koreans have been infected by COVID-19. The KCDC (Korea Centers for Disease Control &amp; Prevention) releases COVID-19 information rapidly and transparently. The data was extracted from research from the KCDC and local governments. Based on KCDC and local government reports, we create a structured dataset. We analyze and visualize the data using data mining and visualization techniques.</a:t>
            </a:r>
            <a:endParaRPr sz="2000"/>
          </a:p>
          <a:p>
            <a:pPr indent="0" lvl="0" marL="0" rtl="0" algn="l">
              <a:spcBef>
                <a:spcPts val="0"/>
              </a:spcBef>
              <a:spcAft>
                <a:spcPts val="120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28500" y="5836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 URLs</a:t>
            </a:r>
            <a:endParaRPr/>
          </a:p>
        </p:txBody>
      </p:sp>
      <p:sp>
        <p:nvSpPr>
          <p:cNvPr id="290" name="Google Shape;290;p15"/>
          <p:cNvSpPr txBox="1"/>
          <p:nvPr>
            <p:ph idx="1" type="body"/>
          </p:nvPr>
        </p:nvSpPr>
        <p:spPr>
          <a:xfrm>
            <a:off x="432750" y="1953550"/>
            <a:ext cx="8711100" cy="2015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000" u="sng">
                <a:hlinkClick r:id="rId3"/>
              </a:rPr>
              <a:t>https://www.kaggle.com/kimjihoo/coronavirusdataset?fbclid=IwAR1V1oLbBY3gako_2s27chpybGrF8l5eH7NWyj685Ol9BKNyqJ0Ym-YCThw</a:t>
            </a:r>
            <a:endParaRPr sz="2000"/>
          </a:p>
          <a:p>
            <a:pPr indent="-355600" lvl="0" marL="457200" rtl="0" algn="l">
              <a:lnSpc>
                <a:spcPct val="200000"/>
              </a:lnSpc>
              <a:spcBef>
                <a:spcPts val="0"/>
              </a:spcBef>
              <a:spcAft>
                <a:spcPts val="0"/>
              </a:spcAft>
              <a:buSzPts val="2000"/>
              <a:buChar char="●"/>
            </a:pPr>
            <a:r>
              <a:rPr lang="en" sz="2000" u="sng">
                <a:hlinkClick r:id="rId4"/>
              </a:rPr>
              <a:t>https://www.kaggle.com/datasets/allen-institute-for-ai/CORD-19-research-challenge?select=metadata.csv</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Specifications</a:t>
            </a:r>
            <a:endParaRPr/>
          </a:p>
        </p:txBody>
      </p:sp>
      <p:graphicFrame>
        <p:nvGraphicFramePr>
          <p:cNvPr id="296" name="Google Shape;296;p16"/>
          <p:cNvGraphicFramePr/>
          <p:nvPr/>
        </p:nvGraphicFramePr>
        <p:xfrm>
          <a:off x="915650" y="1597875"/>
          <a:ext cx="3000000" cy="3000000"/>
        </p:xfrm>
        <a:graphic>
          <a:graphicData uri="http://schemas.openxmlformats.org/drawingml/2006/table">
            <a:tbl>
              <a:tblPr>
                <a:noFill/>
                <a:tableStyleId>{3EE90318-73A7-4967-A81E-2F23BFC5D959}</a:tableStyleId>
              </a:tblPr>
              <a:tblGrid>
                <a:gridCol w="1770850"/>
                <a:gridCol w="1770850"/>
              </a:tblGrid>
              <a:tr h="548600">
                <a:tc>
                  <a:txBody>
                    <a:bodyPr/>
                    <a:lstStyle/>
                    <a:p>
                      <a:pPr indent="0" lvl="0" marL="0" rtl="0" algn="l">
                        <a:spcBef>
                          <a:spcPts val="0"/>
                        </a:spcBef>
                        <a:spcAft>
                          <a:spcPts val="0"/>
                        </a:spcAft>
                        <a:buNone/>
                      </a:pPr>
                      <a:r>
                        <a:rPr lang="en" sz="1200">
                          <a:solidFill>
                            <a:schemeClr val="dk2"/>
                          </a:solidFill>
                          <a:latin typeface="Nunito"/>
                          <a:ea typeface="Nunito"/>
                          <a:cs typeface="Nunito"/>
                          <a:sym typeface="Nunito"/>
                        </a:rPr>
                        <a:t>Data Set</a:t>
                      </a:r>
                      <a:endParaRPr sz="1200">
                        <a:solidFill>
                          <a:schemeClr val="dk2"/>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chemeClr val="dk2"/>
                          </a:solidFill>
                          <a:latin typeface="Nunito"/>
                          <a:ea typeface="Nunito"/>
                          <a:cs typeface="Nunito"/>
                          <a:sym typeface="Nunito"/>
                        </a:rPr>
                        <a:t>Size (10.47 GB)</a:t>
                      </a:r>
                      <a:endParaRPr sz="1200">
                        <a:solidFill>
                          <a:schemeClr val="dk2"/>
                        </a:solidFill>
                        <a:latin typeface="Nunito"/>
                        <a:ea typeface="Nunito"/>
                        <a:cs typeface="Nunito"/>
                        <a:sym typeface="Nunito"/>
                      </a:endParaRPr>
                    </a:p>
                  </a:txBody>
                  <a:tcPr marT="91425" marB="91425" marR="91425" marL="91425"/>
                </a:tc>
              </a:tr>
              <a:tr h="365725">
                <a:tc>
                  <a:txBody>
                    <a:bodyPr/>
                    <a:lstStyle/>
                    <a:p>
                      <a:pPr indent="0" lvl="0" marL="0" rtl="0" algn="l">
                        <a:spcBef>
                          <a:spcPts val="0"/>
                        </a:spcBef>
                        <a:spcAft>
                          <a:spcPts val="0"/>
                        </a:spcAft>
                        <a:buNone/>
                      </a:pPr>
                      <a:r>
                        <a:rPr lang="en" sz="1200">
                          <a:solidFill>
                            <a:schemeClr val="dk2"/>
                          </a:solidFill>
                          <a:latin typeface="Nunito"/>
                          <a:ea typeface="Nunito"/>
                          <a:cs typeface="Nunito"/>
                          <a:sym typeface="Nunito"/>
                        </a:rPr>
                        <a:t>TimeAge.csv</a:t>
                      </a:r>
                      <a:endParaRPr sz="1200">
                        <a:solidFill>
                          <a:schemeClr val="dk2"/>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chemeClr val="dk2"/>
                          </a:solidFill>
                          <a:latin typeface="Nunito"/>
                          <a:ea typeface="Nunito"/>
                          <a:cs typeface="Nunito"/>
                          <a:sym typeface="Nunito"/>
                        </a:rPr>
                        <a:t>27.11 KB</a:t>
                      </a:r>
                      <a:endParaRPr sz="1200">
                        <a:solidFill>
                          <a:schemeClr val="dk2"/>
                        </a:solidFill>
                        <a:latin typeface="Nunito"/>
                        <a:ea typeface="Nunito"/>
                        <a:cs typeface="Nunito"/>
                        <a:sym typeface="Nunito"/>
                      </a:endParaRPr>
                    </a:p>
                  </a:txBody>
                  <a:tcPr marT="91425" marB="91425" marR="91425" marL="91425"/>
                </a:tc>
              </a:tr>
              <a:tr h="365725">
                <a:tc>
                  <a:txBody>
                    <a:bodyPr/>
                    <a:lstStyle/>
                    <a:p>
                      <a:pPr indent="0" lvl="0" marL="0" rtl="0" algn="l">
                        <a:spcBef>
                          <a:spcPts val="0"/>
                        </a:spcBef>
                        <a:spcAft>
                          <a:spcPts val="0"/>
                        </a:spcAft>
                        <a:buNone/>
                      </a:pPr>
                      <a:r>
                        <a:rPr lang="en" sz="1200">
                          <a:solidFill>
                            <a:schemeClr val="dk2"/>
                          </a:solidFill>
                          <a:latin typeface="Nunito"/>
                          <a:ea typeface="Nunito"/>
                          <a:cs typeface="Nunito"/>
                          <a:sym typeface="Nunito"/>
                        </a:rPr>
                        <a:t>Region.csv</a:t>
                      </a:r>
                      <a:endParaRPr sz="1200">
                        <a:solidFill>
                          <a:schemeClr val="dk2"/>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chemeClr val="dk2"/>
                          </a:solidFill>
                          <a:latin typeface="Nunito"/>
                          <a:ea typeface="Nunito"/>
                          <a:cs typeface="Nunito"/>
                          <a:sym typeface="Nunito"/>
                        </a:rPr>
                        <a:t>19.08 KB</a:t>
                      </a:r>
                      <a:endParaRPr sz="1200">
                        <a:solidFill>
                          <a:schemeClr val="dk2"/>
                        </a:solidFill>
                        <a:latin typeface="Nunito"/>
                        <a:ea typeface="Nunito"/>
                        <a:cs typeface="Nunito"/>
                        <a:sym typeface="Nunito"/>
                      </a:endParaRPr>
                    </a:p>
                  </a:txBody>
                  <a:tcPr marT="91425" marB="91425" marR="91425" marL="91425"/>
                </a:tc>
              </a:tr>
              <a:tr h="365725">
                <a:tc>
                  <a:txBody>
                    <a:bodyPr/>
                    <a:lstStyle/>
                    <a:p>
                      <a:pPr indent="0" lvl="0" marL="0" rtl="0" algn="l">
                        <a:spcBef>
                          <a:spcPts val="0"/>
                        </a:spcBef>
                        <a:spcAft>
                          <a:spcPts val="0"/>
                        </a:spcAft>
                        <a:buNone/>
                      </a:pPr>
                      <a:r>
                        <a:rPr lang="en" sz="1200">
                          <a:solidFill>
                            <a:schemeClr val="dk2"/>
                          </a:solidFill>
                          <a:latin typeface="Nunito"/>
                          <a:ea typeface="Nunito"/>
                          <a:cs typeface="Nunito"/>
                          <a:sym typeface="Nunito"/>
                        </a:rPr>
                        <a:t>Case.csv</a:t>
                      </a:r>
                      <a:endParaRPr sz="1200">
                        <a:solidFill>
                          <a:schemeClr val="dk2"/>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chemeClr val="dk2"/>
                          </a:solidFill>
                          <a:latin typeface="Nunito"/>
                          <a:ea typeface="Nunito"/>
                          <a:cs typeface="Nunito"/>
                          <a:sym typeface="Nunito"/>
                        </a:rPr>
                        <a:t>11.71 KB</a:t>
                      </a:r>
                      <a:endParaRPr sz="1200">
                        <a:solidFill>
                          <a:schemeClr val="dk2"/>
                        </a:solidFill>
                        <a:latin typeface="Nunito"/>
                        <a:ea typeface="Nunito"/>
                        <a:cs typeface="Nunito"/>
                        <a:sym typeface="Nunito"/>
                      </a:endParaRPr>
                    </a:p>
                  </a:txBody>
                  <a:tcPr marT="91425" marB="91425" marR="91425" marL="91425"/>
                </a:tc>
              </a:tr>
              <a:tr h="548600">
                <a:tc>
                  <a:txBody>
                    <a:bodyPr/>
                    <a:lstStyle/>
                    <a:p>
                      <a:pPr indent="0" lvl="0" marL="0" rtl="0" algn="l">
                        <a:lnSpc>
                          <a:spcPct val="120000"/>
                        </a:lnSpc>
                        <a:spcBef>
                          <a:spcPts val="0"/>
                        </a:spcBef>
                        <a:spcAft>
                          <a:spcPts val="0"/>
                        </a:spcAft>
                        <a:buNone/>
                      </a:pPr>
                      <a:r>
                        <a:rPr lang="en" sz="1200">
                          <a:solidFill>
                            <a:schemeClr val="dk2"/>
                          </a:solidFill>
                          <a:latin typeface="Nunito"/>
                          <a:ea typeface="Nunito"/>
                          <a:cs typeface="Nunito"/>
                          <a:sym typeface="Nunito"/>
                        </a:rPr>
                        <a:t>cord_19_embeddings_2021-05-31.csv</a:t>
                      </a:r>
                      <a:endParaRPr sz="1200">
                        <a:solidFill>
                          <a:schemeClr val="dk2"/>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chemeClr val="dk2"/>
                          </a:solidFill>
                          <a:latin typeface="Nunito"/>
                          <a:ea typeface="Nunito"/>
                          <a:cs typeface="Nunito"/>
                          <a:sym typeface="Nunito"/>
                        </a:rPr>
                        <a:t>8.84 GB</a:t>
                      </a:r>
                      <a:endParaRPr sz="1200">
                        <a:solidFill>
                          <a:schemeClr val="dk2"/>
                        </a:solidFill>
                        <a:latin typeface="Nunito"/>
                        <a:ea typeface="Nunito"/>
                        <a:cs typeface="Nunito"/>
                        <a:sym typeface="Nunito"/>
                      </a:endParaRPr>
                    </a:p>
                  </a:txBody>
                  <a:tcPr marT="91425" marB="91425" marR="91425" marL="91425"/>
                </a:tc>
              </a:tr>
              <a:tr h="365725">
                <a:tc>
                  <a:txBody>
                    <a:bodyPr/>
                    <a:lstStyle/>
                    <a:p>
                      <a:pPr indent="0" lvl="0" marL="0" rtl="0" algn="l">
                        <a:spcBef>
                          <a:spcPts val="0"/>
                        </a:spcBef>
                        <a:spcAft>
                          <a:spcPts val="0"/>
                        </a:spcAft>
                        <a:buNone/>
                      </a:pPr>
                      <a:r>
                        <a:rPr lang="en" sz="1200">
                          <a:solidFill>
                            <a:schemeClr val="dk2"/>
                          </a:solidFill>
                          <a:latin typeface="Nunito"/>
                          <a:ea typeface="Nunito"/>
                          <a:cs typeface="Nunito"/>
                          <a:sym typeface="Nunito"/>
                        </a:rPr>
                        <a:t>metadata.csv</a:t>
                      </a:r>
                      <a:endParaRPr sz="1200">
                        <a:solidFill>
                          <a:schemeClr val="dk2"/>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chemeClr val="dk2"/>
                          </a:solidFill>
                          <a:latin typeface="Nunito"/>
                          <a:ea typeface="Nunito"/>
                          <a:cs typeface="Nunito"/>
                          <a:sym typeface="Nunito"/>
                        </a:rPr>
                        <a:t>1.57 GB</a:t>
                      </a:r>
                      <a:endParaRPr sz="1200">
                        <a:solidFill>
                          <a:schemeClr val="dk2"/>
                        </a:solidFill>
                        <a:latin typeface="Nunito"/>
                        <a:ea typeface="Nunito"/>
                        <a:cs typeface="Nunito"/>
                        <a:sym typeface="Nunito"/>
                      </a:endParaRPr>
                    </a:p>
                  </a:txBody>
                  <a:tcPr marT="91425" marB="91425" marR="91425" marL="91425"/>
                </a:tc>
              </a:tr>
              <a:tr h="365725">
                <a:tc>
                  <a:txBody>
                    <a:bodyPr/>
                    <a:lstStyle/>
                    <a:p>
                      <a:pPr indent="0" lvl="0" marL="0" rtl="0" algn="l">
                        <a:spcBef>
                          <a:spcPts val="0"/>
                        </a:spcBef>
                        <a:spcAft>
                          <a:spcPts val="0"/>
                        </a:spcAft>
                        <a:buNone/>
                      </a:pPr>
                      <a:r>
                        <a:rPr lang="en" sz="1200">
                          <a:solidFill>
                            <a:schemeClr val="dk2"/>
                          </a:solidFill>
                          <a:latin typeface="Nunito"/>
                          <a:ea typeface="Nunito"/>
                          <a:cs typeface="Nunito"/>
                          <a:sym typeface="Nunito"/>
                        </a:rPr>
                        <a:t>PatientInfo.csv</a:t>
                      </a:r>
                      <a:endParaRPr sz="1200">
                        <a:solidFill>
                          <a:schemeClr val="dk2"/>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chemeClr val="dk2"/>
                          </a:solidFill>
                          <a:latin typeface="Nunito"/>
                          <a:ea typeface="Nunito"/>
                          <a:cs typeface="Nunito"/>
                          <a:sym typeface="Nunito"/>
                        </a:rPr>
                        <a:t>488.86 KB</a:t>
                      </a:r>
                      <a:endParaRPr sz="1200">
                        <a:solidFill>
                          <a:schemeClr val="dk2"/>
                        </a:solidFill>
                        <a:latin typeface="Nunito"/>
                        <a:ea typeface="Nunito"/>
                        <a:cs typeface="Nunito"/>
                        <a:sym typeface="Nunito"/>
                      </a:endParaRPr>
                    </a:p>
                  </a:txBody>
                  <a:tcPr marT="91425" marB="91425" marR="91425" marL="91425"/>
                </a:tc>
              </a:tr>
              <a:tr h="365725">
                <a:tc>
                  <a:txBody>
                    <a:bodyPr/>
                    <a:lstStyle/>
                    <a:p>
                      <a:pPr indent="0" lvl="0" marL="0" rtl="0" algn="l">
                        <a:spcBef>
                          <a:spcPts val="0"/>
                        </a:spcBef>
                        <a:spcAft>
                          <a:spcPts val="0"/>
                        </a:spcAft>
                        <a:buNone/>
                      </a:pPr>
                      <a:r>
                        <a:rPr lang="en" sz="1200">
                          <a:solidFill>
                            <a:schemeClr val="dk2"/>
                          </a:solidFill>
                          <a:latin typeface="Nunito"/>
                          <a:ea typeface="Nunito"/>
                          <a:cs typeface="Nunito"/>
                          <a:sym typeface="Nunito"/>
                        </a:rPr>
                        <a:t>Policy.csv</a:t>
                      </a:r>
                      <a:endParaRPr sz="1200">
                        <a:solidFill>
                          <a:schemeClr val="dk2"/>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chemeClr val="dk2"/>
                          </a:solidFill>
                          <a:latin typeface="Nunito"/>
                          <a:ea typeface="Nunito"/>
                          <a:cs typeface="Nunito"/>
                          <a:sym typeface="Nunito"/>
                        </a:rPr>
                        <a:t>5.71 KB</a:t>
                      </a:r>
                      <a:endParaRPr sz="1200">
                        <a:solidFill>
                          <a:schemeClr val="dk2"/>
                        </a:solidFill>
                        <a:latin typeface="Nunito"/>
                        <a:ea typeface="Nunito"/>
                        <a:cs typeface="Nunito"/>
                        <a:sym typeface="Nunito"/>
                      </a:endParaRPr>
                    </a:p>
                  </a:txBody>
                  <a:tcPr marT="91425" marB="91425" marR="91425" marL="91425"/>
                </a:tc>
              </a:tr>
            </a:tbl>
          </a:graphicData>
        </a:graphic>
      </p:graphicFrame>
      <p:graphicFrame>
        <p:nvGraphicFramePr>
          <p:cNvPr id="297" name="Google Shape;297;p16"/>
          <p:cNvGraphicFramePr/>
          <p:nvPr/>
        </p:nvGraphicFramePr>
        <p:xfrm>
          <a:off x="4678525" y="1597875"/>
          <a:ext cx="3000000" cy="3000000"/>
        </p:xfrm>
        <a:graphic>
          <a:graphicData uri="http://schemas.openxmlformats.org/drawingml/2006/table">
            <a:tbl>
              <a:tblPr>
                <a:noFill/>
                <a:tableStyleId>{3EE90318-73A7-4967-A81E-2F23BFC5D959}</a:tableStyleId>
              </a:tblPr>
              <a:tblGrid>
                <a:gridCol w="1809750"/>
                <a:gridCol w="1809750"/>
              </a:tblGrid>
              <a:tr h="381000">
                <a:tc>
                  <a:txBody>
                    <a:bodyPr/>
                    <a:lstStyle/>
                    <a:p>
                      <a:pPr indent="0" lvl="0" marL="0" rtl="0" algn="l">
                        <a:spcBef>
                          <a:spcPts val="0"/>
                        </a:spcBef>
                        <a:spcAft>
                          <a:spcPts val="0"/>
                        </a:spcAft>
                        <a:buNone/>
                      </a:pPr>
                      <a:r>
                        <a:rPr lang="en" sz="1200">
                          <a:solidFill>
                            <a:schemeClr val="dk2"/>
                          </a:solidFill>
                          <a:latin typeface="Nunito"/>
                          <a:ea typeface="Nunito"/>
                          <a:cs typeface="Nunito"/>
                          <a:sym typeface="Nunito"/>
                        </a:rPr>
                        <a:t>SearchTrend.csv</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latin typeface="Nunito"/>
                          <a:ea typeface="Nunito"/>
                          <a:cs typeface="Nunito"/>
                          <a:sym typeface="Nunito"/>
                        </a:rPr>
                        <a:t>71.72 KB</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0"/>
                        </a:spcBef>
                        <a:spcAft>
                          <a:spcPts val="0"/>
                        </a:spcAft>
                        <a:buNone/>
                      </a:pPr>
                      <a:r>
                        <a:rPr lang="en" sz="1200">
                          <a:solidFill>
                            <a:schemeClr val="dk2"/>
                          </a:solidFill>
                          <a:latin typeface="Nunito"/>
                          <a:ea typeface="Nunito"/>
                          <a:cs typeface="Nunito"/>
                          <a:sym typeface="Nunito"/>
                        </a:rPr>
                        <a:t>SeoulFloating.csv</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200">
                          <a:solidFill>
                            <a:schemeClr val="dk2"/>
                          </a:solidFill>
                          <a:latin typeface="Nunito"/>
                          <a:ea typeface="Nunito"/>
                          <a:cs typeface="Nunito"/>
                          <a:sym typeface="Nunito"/>
                        </a:rPr>
                        <a:t>49.68 MB</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0"/>
                        </a:spcBef>
                        <a:spcAft>
                          <a:spcPts val="0"/>
                        </a:spcAft>
                        <a:buNone/>
                      </a:pPr>
                      <a:r>
                        <a:rPr lang="en" sz="1200">
                          <a:solidFill>
                            <a:schemeClr val="dk2"/>
                          </a:solidFill>
                          <a:latin typeface="Nunito"/>
                          <a:ea typeface="Nunito"/>
                          <a:cs typeface="Nunito"/>
                          <a:sym typeface="Nunito"/>
                        </a:rPr>
                        <a:t>Time.csv</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200">
                          <a:solidFill>
                            <a:schemeClr val="dk2"/>
                          </a:solidFill>
                          <a:latin typeface="Nunito"/>
                          <a:ea typeface="Nunito"/>
                          <a:cs typeface="Nunito"/>
                          <a:sym typeface="Nunito"/>
                        </a:rPr>
                        <a:t>6.6 KB</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0"/>
                        </a:spcBef>
                        <a:spcAft>
                          <a:spcPts val="0"/>
                        </a:spcAft>
                        <a:buNone/>
                      </a:pPr>
                      <a:r>
                        <a:rPr lang="en" sz="1200">
                          <a:solidFill>
                            <a:schemeClr val="dk2"/>
                          </a:solidFill>
                          <a:latin typeface="Nunito"/>
                          <a:ea typeface="Nunito"/>
                          <a:cs typeface="Nunito"/>
                          <a:sym typeface="Nunito"/>
                        </a:rPr>
                        <a:t>TimeGender.csv</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200">
                          <a:solidFill>
                            <a:schemeClr val="dk2"/>
                          </a:solidFill>
                          <a:latin typeface="Nunito"/>
                          <a:ea typeface="Nunito"/>
                          <a:cs typeface="Nunito"/>
                          <a:sym typeface="Nunito"/>
                        </a:rPr>
                        <a:t>6.97 KB</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0"/>
                        </a:spcBef>
                        <a:spcAft>
                          <a:spcPts val="0"/>
                        </a:spcAft>
                        <a:buNone/>
                      </a:pPr>
                      <a:r>
                        <a:rPr lang="en" sz="1200">
                          <a:solidFill>
                            <a:schemeClr val="dk2"/>
                          </a:solidFill>
                          <a:latin typeface="Nunito"/>
                          <a:ea typeface="Nunito"/>
                          <a:cs typeface="Nunito"/>
                          <a:sym typeface="Nunito"/>
                        </a:rPr>
                        <a:t>TimeProvince.csv</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200">
                          <a:solidFill>
                            <a:schemeClr val="dk2"/>
                          </a:solidFill>
                          <a:latin typeface="Nunito"/>
                          <a:ea typeface="Nunito"/>
                          <a:cs typeface="Nunito"/>
                          <a:sym typeface="Nunito"/>
                        </a:rPr>
                        <a:t>92.03 KB</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0"/>
                        </a:spcBef>
                        <a:spcAft>
                          <a:spcPts val="0"/>
                        </a:spcAft>
                        <a:buNone/>
                      </a:pPr>
                      <a:r>
                        <a:rPr lang="en" sz="1200">
                          <a:solidFill>
                            <a:schemeClr val="dk2"/>
                          </a:solidFill>
                          <a:latin typeface="Nunito"/>
                          <a:ea typeface="Nunito"/>
                          <a:cs typeface="Nunito"/>
                          <a:sym typeface="Nunito"/>
                        </a:rPr>
                        <a:t>Weather.csv</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 sz="1200">
                          <a:solidFill>
                            <a:schemeClr val="dk2"/>
                          </a:solidFill>
                          <a:latin typeface="Nunito"/>
                          <a:ea typeface="Nunito"/>
                          <a:cs typeface="Nunito"/>
                          <a:sym typeface="Nunito"/>
                        </a:rPr>
                        <a:t>1.5 MB</a:t>
                      </a:r>
                      <a:endParaRPr sz="1200">
                        <a:solidFill>
                          <a:schemeClr val="dk2"/>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98" name="Google Shape;298;p16"/>
          <p:cNvSpPr txBox="1"/>
          <p:nvPr/>
        </p:nvSpPr>
        <p:spPr>
          <a:xfrm>
            <a:off x="4532300" y="3942900"/>
            <a:ext cx="4456800" cy="1108200"/>
          </a:xfrm>
          <a:prstGeom prst="rect">
            <a:avLst/>
          </a:prstGeom>
          <a:noFill/>
          <a:ln>
            <a:noFill/>
          </a:ln>
        </p:spPr>
        <p:txBody>
          <a:bodyPr anchorCtr="0" anchor="t" bIns="91425" lIns="91425" spcFirstLastPara="1" rIns="91425" wrap="square" tIns="91425">
            <a:spAutoFit/>
          </a:bodyPr>
          <a:lstStyle/>
          <a:p>
            <a:pPr indent="-355600" lvl="0" marL="457200" rtl="0" algn="l">
              <a:lnSpc>
                <a:spcPct val="100000"/>
              </a:lnSpc>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Each file had already been labeled with </a:t>
            </a:r>
            <a:r>
              <a:rPr lang="en" sz="2000">
                <a:solidFill>
                  <a:schemeClr val="dk2"/>
                </a:solidFill>
                <a:latin typeface="Nunito"/>
                <a:ea typeface="Nunito"/>
                <a:cs typeface="Nunito"/>
                <a:sym typeface="Nunito"/>
              </a:rPr>
              <a:t>its</a:t>
            </a:r>
            <a:r>
              <a:rPr lang="en" sz="2000">
                <a:solidFill>
                  <a:schemeClr val="dk2"/>
                </a:solidFill>
                <a:latin typeface="Nunito"/>
                <a:ea typeface="Nunito"/>
                <a:cs typeface="Nunito"/>
                <a:sym typeface="Nunito"/>
              </a:rPr>
              <a:t> file size to get the Data Specifications.</a:t>
            </a:r>
            <a:endParaRPr sz="2000">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285425" y="3781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highlight>
                  <a:srgbClr val="FFFFFF"/>
                </a:highlight>
              </a:rPr>
              <a:t>H/W Experimental </a:t>
            </a:r>
            <a:r>
              <a:rPr lang="en">
                <a:highlight>
                  <a:srgbClr val="FFFFFF"/>
                </a:highlight>
              </a:rPr>
              <a:t>Specifications</a:t>
            </a:r>
            <a:r>
              <a:rPr lang="en">
                <a:highlight>
                  <a:srgbClr val="FFFFFF"/>
                </a:highlight>
              </a:rPr>
              <a:t> </a:t>
            </a:r>
            <a:endParaRPr>
              <a:highlight>
                <a:srgbClr val="FFFFFF"/>
              </a:highlight>
            </a:endParaRPr>
          </a:p>
        </p:txBody>
      </p:sp>
      <p:graphicFrame>
        <p:nvGraphicFramePr>
          <p:cNvPr id="304" name="Google Shape;304;p17"/>
          <p:cNvGraphicFramePr/>
          <p:nvPr/>
        </p:nvGraphicFramePr>
        <p:xfrm>
          <a:off x="1285425" y="1255725"/>
          <a:ext cx="3000000" cy="3000000"/>
        </p:xfrm>
        <a:graphic>
          <a:graphicData uri="http://schemas.openxmlformats.org/drawingml/2006/table">
            <a:tbl>
              <a:tblPr>
                <a:noFill/>
                <a:tableStyleId>{3EE90318-73A7-4967-A81E-2F23BFC5D959}</a:tableStyleId>
              </a:tblPr>
              <a:tblGrid>
                <a:gridCol w="3619500"/>
                <a:gridCol w="3619500"/>
              </a:tblGrid>
              <a:tr h="381000">
                <a:tc>
                  <a:txBody>
                    <a:bodyPr/>
                    <a:lstStyle/>
                    <a:p>
                      <a:pPr indent="0" lvl="0" marL="0" rtl="0" algn="l">
                        <a:lnSpc>
                          <a:spcPct val="115000"/>
                        </a:lnSpc>
                        <a:spcBef>
                          <a:spcPts val="0"/>
                        </a:spcBef>
                        <a:spcAft>
                          <a:spcPts val="1200"/>
                        </a:spcAft>
                        <a:buNone/>
                      </a:pPr>
                      <a:r>
                        <a:rPr lang="en" sz="2000">
                          <a:solidFill>
                            <a:schemeClr val="dk2"/>
                          </a:solidFill>
                          <a:latin typeface="Nunito"/>
                          <a:ea typeface="Nunito"/>
                          <a:cs typeface="Nunito"/>
                          <a:sym typeface="Nunito"/>
                        </a:rPr>
                        <a:t>Cluster Version</a:t>
                      </a:r>
                      <a:endParaRPr sz="2000">
                        <a:latin typeface="Nunito"/>
                        <a:ea typeface="Nunito"/>
                        <a:cs typeface="Nunito"/>
                        <a:sym typeface="Nunito"/>
                      </a:endParaRPr>
                    </a:p>
                  </a:txBody>
                  <a:tcPr marT="91425" marB="91425" marR="91425" marL="91425"/>
                </a:tc>
                <a:tc>
                  <a:txBody>
                    <a:bodyPr/>
                    <a:lstStyle/>
                    <a:p>
                      <a:pPr indent="0" lvl="0" marL="0" rtl="0" algn="l">
                        <a:lnSpc>
                          <a:spcPct val="115000"/>
                        </a:lnSpc>
                        <a:spcBef>
                          <a:spcPts val="0"/>
                        </a:spcBef>
                        <a:spcAft>
                          <a:spcPts val="0"/>
                        </a:spcAft>
                        <a:buNone/>
                      </a:pPr>
                      <a:r>
                        <a:rPr lang="en" sz="2000">
                          <a:solidFill>
                            <a:schemeClr val="dk2"/>
                          </a:solidFill>
                          <a:latin typeface="Nunito"/>
                          <a:ea typeface="Nunito"/>
                          <a:cs typeface="Nunito"/>
                          <a:sym typeface="Nunito"/>
                        </a:rPr>
                        <a:t>Hadoop 3.2.2-amzn-3.1</a:t>
                      </a:r>
                      <a:endParaRPr sz="2000">
                        <a:solidFill>
                          <a:schemeClr val="dk2"/>
                        </a:solidFill>
                        <a:latin typeface="Nunito"/>
                        <a:ea typeface="Nunito"/>
                        <a:cs typeface="Nunito"/>
                        <a:sym typeface="Nunito"/>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2000">
                          <a:solidFill>
                            <a:schemeClr val="dk2"/>
                          </a:solidFill>
                          <a:latin typeface="Nunito"/>
                          <a:ea typeface="Nunito"/>
                          <a:cs typeface="Nunito"/>
                          <a:sym typeface="Nunito"/>
                        </a:rPr>
                        <a:t>Cluster Number of Nodes</a:t>
                      </a:r>
                      <a:endParaRPr sz="2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2000">
                          <a:solidFill>
                            <a:schemeClr val="dk2"/>
                          </a:solidFill>
                          <a:latin typeface="Nunito"/>
                          <a:ea typeface="Nunito"/>
                          <a:cs typeface="Nunito"/>
                          <a:sym typeface="Nunito"/>
                        </a:rPr>
                        <a:t>2</a:t>
                      </a:r>
                      <a:endParaRPr sz="2000">
                        <a:solidFill>
                          <a:schemeClr val="dk2"/>
                        </a:solidFill>
                        <a:latin typeface="Nunito"/>
                        <a:ea typeface="Nunito"/>
                        <a:cs typeface="Nunito"/>
                        <a:sym typeface="Nunito"/>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2000">
                          <a:solidFill>
                            <a:schemeClr val="dk2"/>
                          </a:solidFill>
                          <a:latin typeface="Nunito"/>
                          <a:ea typeface="Nunito"/>
                          <a:cs typeface="Nunito"/>
                          <a:sym typeface="Nunito"/>
                        </a:rPr>
                        <a:t>Memory Size</a:t>
                      </a:r>
                      <a:endParaRPr sz="2000">
                        <a:latin typeface="Nunito"/>
                        <a:ea typeface="Nunito"/>
                        <a:cs typeface="Nunito"/>
                        <a:sym typeface="Nunito"/>
                      </a:endParaRPr>
                    </a:p>
                  </a:txBody>
                  <a:tcPr marT="91425" marB="91425" marR="91425" marL="91425"/>
                </a:tc>
                <a:tc>
                  <a:txBody>
                    <a:bodyPr/>
                    <a:lstStyle/>
                    <a:p>
                      <a:pPr indent="0" lvl="0" marL="0" rtl="0" algn="l">
                        <a:lnSpc>
                          <a:spcPct val="115000"/>
                        </a:lnSpc>
                        <a:spcBef>
                          <a:spcPts val="0"/>
                        </a:spcBef>
                        <a:spcAft>
                          <a:spcPts val="0"/>
                        </a:spcAft>
                        <a:buNone/>
                      </a:pPr>
                      <a:r>
                        <a:rPr lang="en" sz="2000">
                          <a:solidFill>
                            <a:schemeClr val="dk2"/>
                          </a:solidFill>
                          <a:latin typeface="Nunito"/>
                          <a:ea typeface="Nunito"/>
                          <a:cs typeface="Nunito"/>
                          <a:sym typeface="Nunito"/>
                        </a:rPr>
                        <a:t>33G</a:t>
                      </a:r>
                      <a:endParaRPr sz="2000">
                        <a:solidFill>
                          <a:schemeClr val="dk2"/>
                        </a:solidFill>
                        <a:latin typeface="Nunito"/>
                        <a:ea typeface="Nunito"/>
                        <a:cs typeface="Nunito"/>
                        <a:sym typeface="Nunito"/>
                      </a:endParaRPr>
                    </a:p>
                  </a:txBody>
                  <a:tcPr marT="91425" marB="91425" marR="91425" marL="91425"/>
                </a:tc>
              </a:tr>
              <a:tr h="381000">
                <a:tc>
                  <a:txBody>
                    <a:bodyPr/>
                    <a:lstStyle/>
                    <a:p>
                      <a:pPr indent="0" lvl="0" marL="0" rtl="0" algn="l">
                        <a:lnSpc>
                          <a:spcPct val="115000"/>
                        </a:lnSpc>
                        <a:spcBef>
                          <a:spcPts val="0"/>
                        </a:spcBef>
                        <a:spcAft>
                          <a:spcPts val="1200"/>
                        </a:spcAft>
                        <a:buNone/>
                      </a:pPr>
                      <a:r>
                        <a:rPr lang="en" sz="2000">
                          <a:solidFill>
                            <a:schemeClr val="dk2"/>
                          </a:solidFill>
                          <a:latin typeface="Nunito"/>
                          <a:ea typeface="Nunito"/>
                          <a:cs typeface="Nunito"/>
                          <a:sym typeface="Nunito"/>
                        </a:rPr>
                        <a:t>CPU Speed</a:t>
                      </a:r>
                      <a:endParaRPr sz="2000">
                        <a:latin typeface="Nunito"/>
                        <a:ea typeface="Nunito"/>
                        <a:cs typeface="Nunito"/>
                        <a:sym typeface="Nunito"/>
                      </a:endParaRPr>
                    </a:p>
                  </a:txBody>
                  <a:tcPr marT="91425" marB="91425" marR="91425" marL="91425"/>
                </a:tc>
                <a:tc>
                  <a:txBody>
                    <a:bodyPr/>
                    <a:lstStyle/>
                    <a:p>
                      <a:pPr indent="0" lvl="0" marL="0" rtl="0" algn="l">
                        <a:lnSpc>
                          <a:spcPct val="115000"/>
                        </a:lnSpc>
                        <a:spcBef>
                          <a:spcPts val="0"/>
                        </a:spcBef>
                        <a:spcAft>
                          <a:spcPts val="0"/>
                        </a:spcAft>
                        <a:buNone/>
                      </a:pPr>
                      <a:r>
                        <a:rPr lang="en" sz="2000">
                          <a:solidFill>
                            <a:schemeClr val="dk2"/>
                          </a:solidFill>
                          <a:latin typeface="Nunito"/>
                          <a:ea typeface="Nunito"/>
                          <a:cs typeface="Nunito"/>
                          <a:sym typeface="Nunito"/>
                        </a:rPr>
                        <a:t>2399.892 MHz</a:t>
                      </a:r>
                      <a:endParaRPr sz="2000">
                        <a:solidFill>
                          <a:schemeClr val="dk2"/>
                        </a:solidFill>
                        <a:latin typeface="Nunito"/>
                        <a:ea typeface="Nunito"/>
                        <a:cs typeface="Nunito"/>
                        <a:sym typeface="Nunito"/>
                      </a:endParaRPr>
                    </a:p>
                  </a:txBody>
                  <a:tcPr marT="91425" marB="91425" marR="91425" marL="91425"/>
                </a:tc>
              </a:tr>
            </a:tbl>
          </a:graphicData>
        </a:graphic>
      </p:graphicFrame>
      <p:sp>
        <p:nvSpPr>
          <p:cNvPr id="305" name="Google Shape;305;p17"/>
          <p:cNvSpPr txBox="1"/>
          <p:nvPr/>
        </p:nvSpPr>
        <p:spPr>
          <a:xfrm>
            <a:off x="1285425" y="3327300"/>
            <a:ext cx="7640400" cy="18162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2"/>
              </a:buClr>
              <a:buSzPts val="2000"/>
              <a:buFont typeface="Nunito"/>
              <a:buChar char="●"/>
            </a:pPr>
            <a:r>
              <a:rPr i="1" lang="en" sz="2000">
                <a:solidFill>
                  <a:schemeClr val="dk2"/>
                </a:solidFill>
                <a:latin typeface="Nunito"/>
                <a:ea typeface="Nunito"/>
                <a:cs typeface="Nunito"/>
                <a:sym typeface="Nunito"/>
              </a:rPr>
              <a:t>hadoop version</a:t>
            </a:r>
            <a:r>
              <a:rPr lang="en" sz="2000">
                <a:solidFill>
                  <a:schemeClr val="dk2"/>
                </a:solidFill>
                <a:latin typeface="Nunito"/>
                <a:ea typeface="Nunito"/>
                <a:cs typeface="Nunito"/>
                <a:sym typeface="Nunito"/>
              </a:rPr>
              <a:t> to find cluster version. Our server is using hadoop while running on an amazon instance.</a:t>
            </a:r>
            <a:endParaRPr sz="2000">
              <a:solidFill>
                <a:schemeClr val="dk2"/>
              </a:solidFill>
              <a:latin typeface="Nunito"/>
              <a:ea typeface="Nunito"/>
              <a:cs typeface="Nunito"/>
              <a:sym typeface="Nunito"/>
            </a:endParaRPr>
          </a:p>
          <a:p>
            <a:pPr indent="-355600" lvl="0" marL="457200" rtl="0" algn="l">
              <a:spcBef>
                <a:spcPts val="0"/>
              </a:spcBef>
              <a:spcAft>
                <a:spcPts val="0"/>
              </a:spcAft>
              <a:buClr>
                <a:schemeClr val="dk2"/>
              </a:buClr>
              <a:buSzPts val="2000"/>
              <a:buFont typeface="Nunito"/>
              <a:buChar char="●"/>
            </a:pPr>
            <a:r>
              <a:rPr i="1" lang="en" sz="2000">
                <a:solidFill>
                  <a:schemeClr val="dk2"/>
                </a:solidFill>
                <a:latin typeface="Nunito"/>
                <a:ea typeface="Nunito"/>
                <a:cs typeface="Nunito"/>
                <a:sym typeface="Nunito"/>
              </a:rPr>
              <a:t>yarn node -list -all</a:t>
            </a:r>
            <a:r>
              <a:rPr lang="en" sz="2000">
                <a:solidFill>
                  <a:schemeClr val="dk2"/>
                </a:solidFill>
                <a:latin typeface="Nunito"/>
                <a:ea typeface="Nunito"/>
                <a:cs typeface="Nunito"/>
                <a:sym typeface="Nunito"/>
              </a:rPr>
              <a:t>  to find cluster number of nodes.</a:t>
            </a:r>
            <a:endParaRPr sz="2000">
              <a:solidFill>
                <a:schemeClr val="dk2"/>
              </a:solidFill>
              <a:latin typeface="Nunito"/>
              <a:ea typeface="Nunito"/>
              <a:cs typeface="Nunito"/>
              <a:sym typeface="Nunito"/>
            </a:endParaRPr>
          </a:p>
          <a:p>
            <a:pPr indent="-355600" lvl="0" marL="457200" rtl="0" algn="l">
              <a:spcBef>
                <a:spcPts val="0"/>
              </a:spcBef>
              <a:spcAft>
                <a:spcPts val="0"/>
              </a:spcAft>
              <a:buClr>
                <a:schemeClr val="dk2"/>
              </a:buClr>
              <a:buSzPts val="2000"/>
              <a:buFont typeface="Nunito"/>
              <a:buChar char="●"/>
            </a:pPr>
            <a:r>
              <a:rPr i="1" lang="en" sz="2000">
                <a:solidFill>
                  <a:schemeClr val="dk2"/>
                </a:solidFill>
                <a:latin typeface="Nunito"/>
                <a:ea typeface="Nunito"/>
                <a:cs typeface="Nunito"/>
                <a:sym typeface="Nunito"/>
              </a:rPr>
              <a:t>free -h</a:t>
            </a:r>
            <a:r>
              <a:rPr lang="en" sz="2000">
                <a:solidFill>
                  <a:schemeClr val="dk2"/>
                </a:solidFill>
                <a:latin typeface="Nunito"/>
                <a:ea typeface="Nunito"/>
                <a:cs typeface="Nunito"/>
                <a:sym typeface="Nunito"/>
              </a:rPr>
              <a:t> to find memory size in human readable format.</a:t>
            </a:r>
            <a:endParaRPr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i="1" lang="en" sz="2000">
                <a:solidFill>
                  <a:schemeClr val="dk2"/>
                </a:solidFill>
                <a:latin typeface="Nunito"/>
                <a:ea typeface="Nunito"/>
                <a:cs typeface="Nunito"/>
                <a:sym typeface="Nunito"/>
              </a:rPr>
              <a:t>lscpu</a:t>
            </a:r>
            <a:r>
              <a:rPr lang="en" sz="2000">
                <a:solidFill>
                  <a:schemeClr val="dk2"/>
                </a:solidFill>
                <a:latin typeface="Nunito"/>
                <a:ea typeface="Nunito"/>
                <a:cs typeface="Nunito"/>
                <a:sym typeface="Nunito"/>
              </a:rPr>
              <a:t> to find CPU speed</a:t>
            </a:r>
            <a:endParaRPr sz="20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Unique Your Idea</a:t>
            </a:r>
            <a:endParaRPr/>
          </a:p>
        </p:txBody>
      </p:sp>
      <p:sp>
        <p:nvSpPr>
          <p:cNvPr id="311" name="Google Shape;311;p18"/>
          <p:cNvSpPr txBox="1"/>
          <p:nvPr>
            <p:ph idx="1" type="body"/>
          </p:nvPr>
        </p:nvSpPr>
        <p:spPr>
          <a:xfrm>
            <a:off x="843250" y="1528625"/>
            <a:ext cx="7840200" cy="34023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SzPts val="2000"/>
              <a:buChar char="●"/>
            </a:pPr>
            <a:r>
              <a:rPr lang="en" sz="2000"/>
              <a:t>Our dataset is unique as we’re looking into the data of cases of Covid-19 in South Korea.</a:t>
            </a:r>
            <a:endParaRPr sz="2000"/>
          </a:p>
          <a:p>
            <a:pPr indent="-355600" lvl="0" marL="457200" rtl="0" algn="l">
              <a:lnSpc>
                <a:spcPct val="150000"/>
              </a:lnSpc>
              <a:spcBef>
                <a:spcPts val="0"/>
              </a:spcBef>
              <a:spcAft>
                <a:spcPts val="0"/>
              </a:spcAft>
              <a:buSzPts val="2000"/>
              <a:buChar char="●"/>
            </a:pPr>
            <a:r>
              <a:rPr lang="en" sz="2000"/>
              <a:t>It's</a:t>
            </a:r>
            <a:r>
              <a:rPr lang="en" sz="2000"/>
              <a:t> relevant because we need a dataset that can be sent into HDFS and Beeline and finally into a visual </a:t>
            </a:r>
            <a:r>
              <a:rPr lang="en" sz="2000"/>
              <a:t>representation.</a:t>
            </a:r>
            <a:endParaRPr sz="2000"/>
          </a:p>
          <a:p>
            <a:pPr indent="-355600" lvl="0" marL="457200" rtl="0" algn="l">
              <a:lnSpc>
                <a:spcPct val="150000"/>
              </a:lnSpc>
              <a:spcBef>
                <a:spcPts val="0"/>
              </a:spcBef>
              <a:spcAft>
                <a:spcPts val="0"/>
              </a:spcAft>
              <a:buSzPts val="2000"/>
              <a:buChar char="●"/>
            </a:pPr>
            <a:r>
              <a:rPr lang="en" sz="2000"/>
              <a:t>We created visualization on what age groups were infected the most and the amount of people in those age groups that deceased.</a:t>
            </a:r>
            <a:endParaRPr sz="2000">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1425950" y="262100"/>
            <a:ext cx="75996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Deliverable: Workflow/Architecture charts - ETL Big Data</a:t>
            </a:r>
            <a:endParaRPr/>
          </a:p>
        </p:txBody>
      </p:sp>
      <p:sp>
        <p:nvSpPr>
          <p:cNvPr id="317" name="Google Shape;317;p19"/>
          <p:cNvSpPr txBox="1"/>
          <p:nvPr/>
        </p:nvSpPr>
        <p:spPr>
          <a:xfrm>
            <a:off x="-76750" y="1464600"/>
            <a:ext cx="3639000" cy="3678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Extracted the data from Kaggle</a:t>
            </a:r>
            <a:endParaRPr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Placed all the data in OneDrive and uploaded it to the server</a:t>
            </a:r>
            <a:endParaRPr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Created tables on Beeline</a:t>
            </a:r>
            <a:endParaRPr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Downloaded the file locally</a:t>
            </a:r>
            <a:endParaRPr sz="2000">
              <a:solidFill>
                <a:schemeClr val="dk2"/>
              </a:solidFill>
              <a:latin typeface="Nunito"/>
              <a:ea typeface="Nunito"/>
              <a:cs typeface="Nunito"/>
              <a:sym typeface="Nunito"/>
            </a:endParaRPr>
          </a:p>
          <a:p>
            <a:pPr indent="-355600" lvl="0" marL="457200" rtl="0" algn="l">
              <a:lnSpc>
                <a:spcPct val="115000"/>
              </a:lnSpc>
              <a:spcBef>
                <a:spcPts val="0"/>
              </a:spcBef>
              <a:spcAft>
                <a:spcPts val="0"/>
              </a:spcAft>
              <a:buClr>
                <a:schemeClr val="dk2"/>
              </a:buClr>
              <a:buSzPts val="2000"/>
              <a:buFont typeface="Nunito"/>
              <a:buChar char="●"/>
            </a:pPr>
            <a:r>
              <a:rPr lang="en" sz="2000">
                <a:solidFill>
                  <a:schemeClr val="dk2"/>
                </a:solidFill>
                <a:latin typeface="Nunito"/>
                <a:ea typeface="Nunito"/>
                <a:cs typeface="Nunito"/>
                <a:sym typeface="Nunito"/>
              </a:rPr>
              <a:t>Used a Microsoft Excel 3D map</a:t>
            </a:r>
            <a:endParaRPr sz="2000">
              <a:solidFill>
                <a:schemeClr val="dk2"/>
              </a:solidFill>
              <a:latin typeface="Nunito"/>
              <a:ea typeface="Nunito"/>
              <a:cs typeface="Nunito"/>
              <a:sym typeface="Nunito"/>
            </a:endParaRPr>
          </a:p>
        </p:txBody>
      </p:sp>
      <p:pic>
        <p:nvPicPr>
          <p:cNvPr id="318" name="Google Shape;318;p19"/>
          <p:cNvPicPr preferRelativeResize="0"/>
          <p:nvPr/>
        </p:nvPicPr>
        <p:blipFill>
          <a:blip r:embed="rId3">
            <a:alphaModFix/>
          </a:blip>
          <a:stretch>
            <a:fillRect/>
          </a:stretch>
        </p:blipFill>
        <p:spPr>
          <a:xfrm>
            <a:off x="3562250" y="2992125"/>
            <a:ext cx="5463301" cy="1990026"/>
          </a:xfrm>
          <a:prstGeom prst="rect">
            <a:avLst/>
          </a:prstGeom>
          <a:noFill/>
          <a:ln>
            <a:noFill/>
          </a:ln>
        </p:spPr>
      </p:pic>
      <p:pic>
        <p:nvPicPr>
          <p:cNvPr id="319" name="Google Shape;319;p19"/>
          <p:cNvPicPr preferRelativeResize="0"/>
          <p:nvPr/>
        </p:nvPicPr>
        <p:blipFill>
          <a:blip r:embed="rId4">
            <a:alphaModFix/>
          </a:blip>
          <a:stretch>
            <a:fillRect/>
          </a:stretch>
        </p:blipFill>
        <p:spPr>
          <a:xfrm>
            <a:off x="7248300" y="3868600"/>
            <a:ext cx="1004424" cy="527325"/>
          </a:xfrm>
          <a:prstGeom prst="rect">
            <a:avLst/>
          </a:prstGeom>
          <a:noFill/>
          <a:ln>
            <a:noFill/>
          </a:ln>
        </p:spPr>
      </p:pic>
      <p:pic>
        <p:nvPicPr>
          <p:cNvPr id="320" name="Google Shape;320;p19"/>
          <p:cNvPicPr preferRelativeResize="0"/>
          <p:nvPr/>
        </p:nvPicPr>
        <p:blipFill>
          <a:blip r:embed="rId5">
            <a:alphaModFix/>
          </a:blip>
          <a:stretch>
            <a:fillRect/>
          </a:stretch>
        </p:blipFill>
        <p:spPr>
          <a:xfrm>
            <a:off x="6432100" y="4456796"/>
            <a:ext cx="605573" cy="454278"/>
          </a:xfrm>
          <a:prstGeom prst="rect">
            <a:avLst/>
          </a:prstGeom>
          <a:noFill/>
          <a:ln>
            <a:noFill/>
          </a:ln>
        </p:spPr>
      </p:pic>
      <p:pic>
        <p:nvPicPr>
          <p:cNvPr id="321" name="Google Shape;321;p19"/>
          <p:cNvPicPr preferRelativeResize="0"/>
          <p:nvPr/>
        </p:nvPicPr>
        <p:blipFill>
          <a:blip r:embed="rId6">
            <a:alphaModFix/>
          </a:blip>
          <a:stretch>
            <a:fillRect/>
          </a:stretch>
        </p:blipFill>
        <p:spPr>
          <a:xfrm>
            <a:off x="6404859" y="3921900"/>
            <a:ext cx="660050" cy="292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0"/>
          <p:cNvSpPr txBox="1"/>
          <p:nvPr>
            <p:ph type="title"/>
          </p:nvPr>
        </p:nvSpPr>
        <p:spPr>
          <a:xfrm>
            <a:off x="1303800" y="5904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r>
              <a:rPr lang="en"/>
              <a:t> Flowchart</a:t>
            </a:r>
            <a:endParaRPr/>
          </a:p>
        </p:txBody>
      </p:sp>
      <p:sp>
        <p:nvSpPr>
          <p:cNvPr id="327" name="Google Shape;327;p20"/>
          <p:cNvSpPr/>
          <p:nvPr/>
        </p:nvSpPr>
        <p:spPr>
          <a:xfrm>
            <a:off x="4459522" y="1890951"/>
            <a:ext cx="1544100" cy="801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Raw dataset</a:t>
            </a:r>
            <a:endParaRPr sz="2000">
              <a:latin typeface="Nunito"/>
              <a:ea typeface="Nunito"/>
              <a:cs typeface="Nunito"/>
              <a:sym typeface="Nunito"/>
            </a:endParaRPr>
          </a:p>
        </p:txBody>
      </p:sp>
      <p:sp>
        <p:nvSpPr>
          <p:cNvPr id="328" name="Google Shape;328;p20"/>
          <p:cNvSpPr/>
          <p:nvPr/>
        </p:nvSpPr>
        <p:spPr>
          <a:xfrm>
            <a:off x="6399364" y="1870976"/>
            <a:ext cx="1253400" cy="8421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Upload dataset to HDFS</a:t>
            </a:r>
            <a:endParaRPr sz="2000">
              <a:latin typeface="Nunito"/>
              <a:ea typeface="Nunito"/>
              <a:cs typeface="Nunito"/>
              <a:sym typeface="Nunito"/>
            </a:endParaRPr>
          </a:p>
        </p:txBody>
      </p:sp>
      <p:sp>
        <p:nvSpPr>
          <p:cNvPr id="329" name="Google Shape;329;p20"/>
          <p:cNvSpPr/>
          <p:nvPr/>
        </p:nvSpPr>
        <p:spPr>
          <a:xfrm>
            <a:off x="7860526" y="1870976"/>
            <a:ext cx="1133400" cy="8421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Create tables schema</a:t>
            </a:r>
            <a:endParaRPr sz="2000">
              <a:latin typeface="Nunito"/>
              <a:ea typeface="Nunito"/>
              <a:cs typeface="Nunito"/>
              <a:sym typeface="Nunito"/>
            </a:endParaRPr>
          </a:p>
        </p:txBody>
      </p:sp>
      <p:sp>
        <p:nvSpPr>
          <p:cNvPr id="330" name="Google Shape;330;p20"/>
          <p:cNvSpPr/>
          <p:nvPr/>
        </p:nvSpPr>
        <p:spPr>
          <a:xfrm>
            <a:off x="7860526" y="2925940"/>
            <a:ext cx="1133400" cy="8421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Clean data</a:t>
            </a:r>
            <a:endParaRPr sz="2000">
              <a:latin typeface="Nunito"/>
              <a:ea typeface="Nunito"/>
              <a:cs typeface="Nunito"/>
              <a:sym typeface="Nunito"/>
            </a:endParaRPr>
          </a:p>
        </p:txBody>
      </p:sp>
      <p:sp>
        <p:nvSpPr>
          <p:cNvPr id="331" name="Google Shape;331;p20"/>
          <p:cNvSpPr/>
          <p:nvPr/>
        </p:nvSpPr>
        <p:spPr>
          <a:xfrm>
            <a:off x="7860526" y="3980905"/>
            <a:ext cx="1133400" cy="8421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Create summary table</a:t>
            </a:r>
            <a:endParaRPr sz="2000">
              <a:latin typeface="Nunito"/>
              <a:ea typeface="Nunito"/>
              <a:cs typeface="Nunito"/>
              <a:sym typeface="Nunito"/>
            </a:endParaRPr>
          </a:p>
        </p:txBody>
      </p:sp>
      <p:sp>
        <p:nvSpPr>
          <p:cNvPr id="332" name="Google Shape;332;p20"/>
          <p:cNvSpPr/>
          <p:nvPr/>
        </p:nvSpPr>
        <p:spPr>
          <a:xfrm>
            <a:off x="6459257" y="3980905"/>
            <a:ext cx="1133400" cy="8421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Export results</a:t>
            </a:r>
            <a:endParaRPr sz="2000">
              <a:latin typeface="Nunito"/>
              <a:ea typeface="Nunito"/>
              <a:cs typeface="Nunito"/>
              <a:sym typeface="Nunito"/>
            </a:endParaRPr>
          </a:p>
        </p:txBody>
      </p:sp>
      <p:sp>
        <p:nvSpPr>
          <p:cNvPr id="333" name="Google Shape;333;p20"/>
          <p:cNvSpPr/>
          <p:nvPr/>
        </p:nvSpPr>
        <p:spPr>
          <a:xfrm>
            <a:off x="4459522" y="2907327"/>
            <a:ext cx="1544100" cy="8790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Nunito"/>
                <a:ea typeface="Nunito"/>
                <a:cs typeface="Nunito"/>
                <a:sym typeface="Nunito"/>
              </a:rPr>
              <a:t>Geo-Spatial Visualization</a:t>
            </a:r>
            <a:endParaRPr sz="1700">
              <a:latin typeface="Nunito"/>
              <a:ea typeface="Nunito"/>
              <a:cs typeface="Nunito"/>
              <a:sym typeface="Nunito"/>
            </a:endParaRPr>
          </a:p>
        </p:txBody>
      </p:sp>
      <p:sp>
        <p:nvSpPr>
          <p:cNvPr id="334" name="Google Shape;334;p20"/>
          <p:cNvSpPr/>
          <p:nvPr/>
        </p:nvSpPr>
        <p:spPr>
          <a:xfrm>
            <a:off x="4459522" y="3936263"/>
            <a:ext cx="1544100" cy="930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Bar, line, and pie graphs</a:t>
            </a:r>
            <a:endParaRPr sz="2000">
              <a:latin typeface="Nunito"/>
              <a:ea typeface="Nunito"/>
              <a:cs typeface="Nunito"/>
              <a:sym typeface="Nunito"/>
            </a:endParaRPr>
          </a:p>
        </p:txBody>
      </p:sp>
      <p:cxnSp>
        <p:nvCxnSpPr>
          <p:cNvPr id="335" name="Google Shape;335;p20"/>
          <p:cNvCxnSpPr>
            <a:stCxn id="327" idx="6"/>
            <a:endCxn id="328" idx="1"/>
          </p:cNvCxnSpPr>
          <p:nvPr/>
        </p:nvCxnSpPr>
        <p:spPr>
          <a:xfrm>
            <a:off x="6003622" y="2291901"/>
            <a:ext cx="395700" cy="0"/>
          </a:xfrm>
          <a:prstGeom prst="straightConnector1">
            <a:avLst/>
          </a:prstGeom>
          <a:noFill/>
          <a:ln cap="flat" cmpd="sng" w="9525">
            <a:solidFill>
              <a:schemeClr val="dk2"/>
            </a:solidFill>
            <a:prstDash val="solid"/>
            <a:round/>
            <a:headEnd len="med" w="med" type="none"/>
            <a:tailEnd len="med" w="med" type="triangle"/>
          </a:ln>
        </p:spPr>
      </p:cxnSp>
      <p:cxnSp>
        <p:nvCxnSpPr>
          <p:cNvPr id="336" name="Google Shape;336;p20"/>
          <p:cNvCxnSpPr>
            <a:stCxn id="328" idx="3"/>
            <a:endCxn id="329" idx="1"/>
          </p:cNvCxnSpPr>
          <p:nvPr/>
        </p:nvCxnSpPr>
        <p:spPr>
          <a:xfrm>
            <a:off x="7652764" y="2292026"/>
            <a:ext cx="207900" cy="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p20"/>
          <p:cNvCxnSpPr>
            <a:stCxn id="329" idx="2"/>
            <a:endCxn id="330" idx="0"/>
          </p:cNvCxnSpPr>
          <p:nvPr/>
        </p:nvCxnSpPr>
        <p:spPr>
          <a:xfrm>
            <a:off x="8427226" y="2713076"/>
            <a:ext cx="0" cy="21300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p20"/>
          <p:cNvCxnSpPr>
            <a:endCxn id="331" idx="0"/>
          </p:cNvCxnSpPr>
          <p:nvPr/>
        </p:nvCxnSpPr>
        <p:spPr>
          <a:xfrm>
            <a:off x="8427226" y="3770005"/>
            <a:ext cx="0" cy="2109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20"/>
          <p:cNvCxnSpPr>
            <a:stCxn id="331" idx="1"/>
            <a:endCxn id="332" idx="3"/>
          </p:cNvCxnSpPr>
          <p:nvPr/>
        </p:nvCxnSpPr>
        <p:spPr>
          <a:xfrm rot="10800000">
            <a:off x="7592626" y="4401955"/>
            <a:ext cx="267900" cy="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20"/>
          <p:cNvCxnSpPr>
            <a:stCxn id="332" idx="1"/>
            <a:endCxn id="333" idx="3"/>
          </p:cNvCxnSpPr>
          <p:nvPr/>
        </p:nvCxnSpPr>
        <p:spPr>
          <a:xfrm rot="10800000">
            <a:off x="6003557" y="3346855"/>
            <a:ext cx="455700" cy="105510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p20"/>
          <p:cNvCxnSpPr>
            <a:stCxn id="332" idx="1"/>
            <a:endCxn id="334" idx="3"/>
          </p:cNvCxnSpPr>
          <p:nvPr/>
        </p:nvCxnSpPr>
        <p:spPr>
          <a:xfrm rot="10800000">
            <a:off x="6003557" y="4401655"/>
            <a:ext cx="455700" cy="300"/>
          </a:xfrm>
          <a:prstGeom prst="straightConnector1">
            <a:avLst/>
          </a:prstGeom>
          <a:noFill/>
          <a:ln cap="flat" cmpd="sng" w="9525">
            <a:solidFill>
              <a:schemeClr val="dk2"/>
            </a:solidFill>
            <a:prstDash val="solid"/>
            <a:round/>
            <a:headEnd len="med" w="med" type="none"/>
            <a:tailEnd len="med" w="med" type="triangle"/>
          </a:ln>
        </p:spPr>
      </p:cxnSp>
      <p:sp>
        <p:nvSpPr>
          <p:cNvPr id="342" name="Google Shape;342;p20"/>
          <p:cNvSpPr txBox="1"/>
          <p:nvPr>
            <p:ph idx="1" type="body"/>
          </p:nvPr>
        </p:nvSpPr>
        <p:spPr>
          <a:xfrm>
            <a:off x="82925" y="1422600"/>
            <a:ext cx="3430500" cy="37209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Thirteen .csv files are uploaded to HDFS</a:t>
            </a:r>
            <a:endParaRPr sz="2000"/>
          </a:p>
          <a:p>
            <a:pPr indent="-355600" lvl="0" marL="457200" rtl="0" algn="l">
              <a:lnSpc>
                <a:spcPct val="115000"/>
              </a:lnSpc>
              <a:spcBef>
                <a:spcPts val="0"/>
              </a:spcBef>
              <a:spcAft>
                <a:spcPts val="0"/>
              </a:spcAft>
              <a:buSzPts val="2000"/>
              <a:buChar char="●"/>
            </a:pPr>
            <a:r>
              <a:rPr lang="en" sz="2000"/>
              <a:t>Beeline is used to create the tables, clean data, sort out the info, and export the results.</a:t>
            </a:r>
            <a:endParaRPr sz="2000"/>
          </a:p>
          <a:p>
            <a:pPr indent="-355600" lvl="0" marL="457200" rtl="0" algn="l">
              <a:lnSpc>
                <a:spcPct val="115000"/>
              </a:lnSpc>
              <a:spcBef>
                <a:spcPts val="0"/>
              </a:spcBef>
              <a:spcAft>
                <a:spcPts val="0"/>
              </a:spcAft>
              <a:buSzPts val="2000"/>
              <a:buChar char="●"/>
            </a:pPr>
            <a:r>
              <a:rPr lang="en" sz="2000"/>
              <a:t>Once an output file has been downloaded, we can open the file in an Excel 3D map.</a:t>
            </a:r>
            <a:endParaRPr sz="2000"/>
          </a:p>
        </p:txBody>
      </p:sp>
      <p:sp>
        <p:nvSpPr>
          <p:cNvPr id="343" name="Google Shape;343;p20"/>
          <p:cNvSpPr txBox="1"/>
          <p:nvPr/>
        </p:nvSpPr>
        <p:spPr>
          <a:xfrm>
            <a:off x="4459525" y="1351925"/>
            <a:ext cx="1658700" cy="4926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Nunito"/>
                <a:ea typeface="Nunito"/>
                <a:cs typeface="Nunito"/>
                <a:sym typeface="Nunito"/>
              </a:rPr>
              <a:t>Local Server</a:t>
            </a:r>
            <a:endParaRPr sz="2000">
              <a:latin typeface="Nunito"/>
              <a:ea typeface="Nunito"/>
              <a:cs typeface="Nunito"/>
              <a:sym typeface="Nunito"/>
            </a:endParaRPr>
          </a:p>
        </p:txBody>
      </p:sp>
      <p:sp>
        <p:nvSpPr>
          <p:cNvPr id="344" name="Google Shape;344;p20"/>
          <p:cNvSpPr txBox="1"/>
          <p:nvPr/>
        </p:nvSpPr>
        <p:spPr>
          <a:xfrm>
            <a:off x="7121000" y="1351925"/>
            <a:ext cx="1133400" cy="492600"/>
          </a:xfrm>
          <a:prstGeom prst="rect">
            <a:avLst/>
          </a:prstGeom>
          <a:solidFill>
            <a:srgbClr val="9FC5E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Nunito"/>
                <a:ea typeface="Nunito"/>
                <a:cs typeface="Nunito"/>
                <a:sym typeface="Nunito"/>
              </a:rPr>
              <a:t>Hadoop</a:t>
            </a:r>
            <a:endParaRPr sz="2000">
              <a:latin typeface="Nunito"/>
              <a:ea typeface="Nunito"/>
              <a:cs typeface="Nunito"/>
              <a:sym typeface="Nunito"/>
            </a:endParaRPr>
          </a:p>
        </p:txBody>
      </p:sp>
      <p:sp>
        <p:nvSpPr>
          <p:cNvPr id="345" name="Google Shape;345;p20"/>
          <p:cNvSpPr txBox="1"/>
          <p:nvPr/>
        </p:nvSpPr>
        <p:spPr>
          <a:xfrm>
            <a:off x="3513425" y="3628110"/>
            <a:ext cx="913200" cy="492600"/>
          </a:xfrm>
          <a:prstGeom prst="rect">
            <a:avLst/>
          </a:prstGeom>
          <a:solidFill>
            <a:srgbClr val="B6D7A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Nunito"/>
                <a:ea typeface="Nunito"/>
                <a:cs typeface="Nunito"/>
                <a:sym typeface="Nunito"/>
              </a:rPr>
              <a:t>Excel</a:t>
            </a:r>
            <a:endParaRPr sz="20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21"/>
          <p:cNvPicPr preferRelativeResize="0"/>
          <p:nvPr/>
        </p:nvPicPr>
        <p:blipFill>
          <a:blip r:embed="rId3">
            <a:alphaModFix/>
          </a:blip>
          <a:stretch>
            <a:fillRect/>
          </a:stretch>
        </p:blipFill>
        <p:spPr>
          <a:xfrm>
            <a:off x="0" y="110389"/>
            <a:ext cx="9143999" cy="2612571"/>
          </a:xfrm>
          <a:prstGeom prst="rect">
            <a:avLst/>
          </a:prstGeom>
          <a:noFill/>
          <a:ln>
            <a:noFill/>
          </a:ln>
        </p:spPr>
      </p:pic>
      <p:sp>
        <p:nvSpPr>
          <p:cNvPr id="351" name="Google Shape;351;p21"/>
          <p:cNvSpPr txBox="1"/>
          <p:nvPr>
            <p:ph idx="4294967295" type="body"/>
          </p:nvPr>
        </p:nvSpPr>
        <p:spPr>
          <a:xfrm>
            <a:off x="0" y="2722950"/>
            <a:ext cx="9144000" cy="242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The </a:t>
            </a:r>
            <a:r>
              <a:rPr b="1" lang="en" sz="1700"/>
              <a:t>TimeAge table</a:t>
            </a:r>
            <a:r>
              <a:rPr lang="en" sz="1700"/>
              <a:t> gives us:</a:t>
            </a:r>
            <a:endParaRPr sz="1700"/>
          </a:p>
          <a:p>
            <a:pPr indent="-336550" lvl="0" marL="457200" rtl="0" algn="l">
              <a:lnSpc>
                <a:spcPct val="115000"/>
              </a:lnSpc>
              <a:spcBef>
                <a:spcPts val="1200"/>
              </a:spcBef>
              <a:spcAft>
                <a:spcPts val="0"/>
              </a:spcAft>
              <a:buSzPts val="1700"/>
              <a:buChar char="●"/>
            </a:pPr>
            <a:r>
              <a:rPr lang="en" sz="1700"/>
              <a:t>The ‘curdate,’ which is the date the patient got tested. </a:t>
            </a:r>
            <a:endParaRPr sz="1700"/>
          </a:p>
          <a:p>
            <a:pPr indent="-336550" lvl="0" marL="457200" rtl="0" algn="l">
              <a:lnSpc>
                <a:spcPct val="115000"/>
              </a:lnSpc>
              <a:spcBef>
                <a:spcPts val="0"/>
              </a:spcBef>
              <a:spcAft>
                <a:spcPts val="0"/>
              </a:spcAft>
              <a:buSzPts val="1700"/>
              <a:buChar char="●"/>
            </a:pPr>
            <a:r>
              <a:rPr lang="en" sz="1700"/>
              <a:t>The </a:t>
            </a:r>
            <a:r>
              <a:rPr lang="en" sz="1700"/>
              <a:t>‘curtime’ provides us with the time based on this formula Time (0 = AM 12:00 / 16 = PM 04:00). </a:t>
            </a:r>
            <a:endParaRPr sz="1700"/>
          </a:p>
          <a:p>
            <a:pPr indent="-336550" lvl="0" marL="457200" rtl="0" algn="l">
              <a:lnSpc>
                <a:spcPct val="115000"/>
              </a:lnSpc>
              <a:spcBef>
                <a:spcPts val="0"/>
              </a:spcBef>
              <a:spcAft>
                <a:spcPts val="0"/>
              </a:spcAft>
              <a:buSzPts val="1700"/>
              <a:buChar char="●"/>
            </a:pPr>
            <a:r>
              <a:rPr lang="en" sz="1700"/>
              <a:t>The </a:t>
            </a:r>
            <a:r>
              <a:rPr lang="en" sz="1700"/>
              <a:t>‘age’ gives the age range of the patient. </a:t>
            </a:r>
            <a:endParaRPr sz="1700"/>
          </a:p>
          <a:p>
            <a:pPr indent="-336550" lvl="0" marL="457200" rtl="0" algn="l">
              <a:lnSpc>
                <a:spcPct val="115000"/>
              </a:lnSpc>
              <a:spcBef>
                <a:spcPts val="0"/>
              </a:spcBef>
              <a:spcAft>
                <a:spcPts val="0"/>
              </a:spcAft>
              <a:buSzPts val="1700"/>
              <a:buChar char="●"/>
            </a:pPr>
            <a:r>
              <a:rPr lang="en" sz="1700"/>
              <a:t>The ‘confirmed’ column gives us the accumulated confirmed number of infected cases. </a:t>
            </a:r>
            <a:endParaRPr sz="1700"/>
          </a:p>
          <a:p>
            <a:pPr indent="-336550" lvl="0" marL="457200" rtl="0" algn="l">
              <a:lnSpc>
                <a:spcPct val="115000"/>
              </a:lnSpc>
              <a:spcBef>
                <a:spcPts val="0"/>
              </a:spcBef>
              <a:spcAft>
                <a:spcPts val="0"/>
              </a:spcAft>
              <a:buSzPts val="1700"/>
              <a:buChar char="●"/>
            </a:pPr>
            <a:r>
              <a:rPr lang="en" sz="1700"/>
              <a:t>The ‘deceased’ column gives us an accumulated number of deaths.</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